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693" r:id="rId5"/>
  </p:sldMasterIdLst>
  <p:notesMasterIdLst>
    <p:notesMasterId r:id="rId110"/>
  </p:notesMasterIdLst>
  <p:handoutMasterIdLst>
    <p:handoutMasterId r:id="rId111"/>
  </p:handoutMasterIdLst>
  <p:sldIdLst>
    <p:sldId id="257" r:id="rId6"/>
    <p:sldId id="258" r:id="rId7"/>
    <p:sldId id="259" r:id="rId8"/>
    <p:sldId id="260" r:id="rId9"/>
    <p:sldId id="261" r:id="rId10"/>
    <p:sldId id="262" r:id="rId11"/>
    <p:sldId id="382" r:id="rId12"/>
    <p:sldId id="264" r:id="rId13"/>
    <p:sldId id="383" r:id="rId14"/>
    <p:sldId id="353" r:id="rId15"/>
    <p:sldId id="266" r:id="rId16"/>
    <p:sldId id="265" r:id="rId17"/>
    <p:sldId id="268" r:id="rId18"/>
    <p:sldId id="270" r:id="rId19"/>
    <p:sldId id="271" r:id="rId20"/>
    <p:sldId id="272" r:id="rId21"/>
    <p:sldId id="384" r:id="rId22"/>
    <p:sldId id="354" r:id="rId23"/>
    <p:sldId id="276" r:id="rId24"/>
    <p:sldId id="279" r:id="rId25"/>
    <p:sldId id="282" r:id="rId26"/>
    <p:sldId id="283" r:id="rId27"/>
    <p:sldId id="385" r:id="rId28"/>
    <p:sldId id="358" r:id="rId29"/>
    <p:sldId id="287" r:id="rId30"/>
    <p:sldId id="360" r:id="rId31"/>
    <p:sldId id="315" r:id="rId32"/>
    <p:sldId id="305" r:id="rId33"/>
    <p:sldId id="301" r:id="rId34"/>
    <p:sldId id="309" r:id="rId35"/>
    <p:sldId id="303" r:id="rId36"/>
    <p:sldId id="302" r:id="rId37"/>
    <p:sldId id="318" r:id="rId38"/>
    <p:sldId id="319" r:id="rId39"/>
    <p:sldId id="320" r:id="rId40"/>
    <p:sldId id="386" r:id="rId41"/>
    <p:sldId id="387" r:id="rId42"/>
    <p:sldId id="359" r:id="rId43"/>
    <p:sldId id="291" r:id="rId44"/>
    <p:sldId id="290" r:id="rId45"/>
    <p:sldId id="371" r:id="rId46"/>
    <p:sldId id="293" r:id="rId47"/>
    <p:sldId id="372" r:id="rId48"/>
    <p:sldId id="381" r:id="rId49"/>
    <p:sldId id="374" r:id="rId50"/>
    <p:sldId id="375" r:id="rId51"/>
    <p:sldId id="376" r:id="rId52"/>
    <p:sldId id="377" r:id="rId53"/>
    <p:sldId id="388" r:id="rId54"/>
    <p:sldId id="361" r:id="rId55"/>
    <p:sldId id="306" r:id="rId56"/>
    <p:sldId id="367" r:id="rId57"/>
    <p:sldId id="307" r:id="rId58"/>
    <p:sldId id="308" r:id="rId59"/>
    <p:sldId id="389" r:id="rId60"/>
    <p:sldId id="362" r:id="rId61"/>
    <p:sldId id="368" r:id="rId62"/>
    <p:sldId id="311" r:id="rId63"/>
    <p:sldId id="312" r:id="rId64"/>
    <p:sldId id="313" r:id="rId65"/>
    <p:sldId id="390" r:id="rId66"/>
    <p:sldId id="365" r:id="rId67"/>
    <p:sldId id="322" r:id="rId68"/>
    <p:sldId id="323" r:id="rId69"/>
    <p:sldId id="324" r:id="rId70"/>
    <p:sldId id="325" r:id="rId71"/>
    <p:sldId id="327" r:id="rId72"/>
    <p:sldId id="391" r:id="rId73"/>
    <p:sldId id="392" r:id="rId74"/>
    <p:sldId id="332" r:id="rId75"/>
    <p:sldId id="378" r:id="rId76"/>
    <p:sldId id="379" r:id="rId77"/>
    <p:sldId id="380" r:id="rId78"/>
    <p:sldId id="363" r:id="rId79"/>
    <p:sldId id="331" r:id="rId80"/>
    <p:sldId id="369" r:id="rId81"/>
    <p:sldId id="393" r:id="rId82"/>
    <p:sldId id="336" r:id="rId83"/>
    <p:sldId id="337" r:id="rId84"/>
    <p:sldId id="338" r:id="rId85"/>
    <p:sldId id="339" r:id="rId86"/>
    <p:sldId id="340" r:id="rId87"/>
    <p:sldId id="341" r:id="rId88"/>
    <p:sldId id="366" r:id="rId89"/>
    <p:sldId id="343" r:id="rId90"/>
    <p:sldId id="344" r:id="rId91"/>
    <p:sldId id="345" r:id="rId92"/>
    <p:sldId id="346" r:id="rId93"/>
    <p:sldId id="347" r:id="rId94"/>
    <p:sldId id="348" r:id="rId95"/>
    <p:sldId id="349" r:id="rId96"/>
    <p:sldId id="350" r:id="rId97"/>
    <p:sldId id="351" r:id="rId98"/>
    <p:sldId id="352" r:id="rId99"/>
    <p:sldId id="370" r:id="rId100"/>
    <p:sldId id="394" r:id="rId101"/>
    <p:sldId id="395" r:id="rId102"/>
    <p:sldId id="396" r:id="rId103"/>
    <p:sldId id="397" r:id="rId104"/>
    <p:sldId id="398" r:id="rId105"/>
    <p:sldId id="399" r:id="rId106"/>
    <p:sldId id="400" r:id="rId107"/>
    <p:sldId id="401" r:id="rId108"/>
    <p:sldId id="402" r:id="rId10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a L. Vaughan" initials="JLV" lastIdx="2" clrIdx="0">
    <p:extLst>
      <p:ext uri="{19B8F6BF-5375-455C-9EA6-DF929625EA0E}">
        <p15:presenceInfo xmlns:p15="http://schemas.microsoft.com/office/powerpoint/2012/main" userId="S::Jenna.Vaughan@modot.mo.gov::b87cc9ce-da04-4a07-84dc-af8f230c83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E972E"/>
    <a:srgbClr val="ED901F"/>
    <a:srgbClr val="00CC97"/>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0270" autoAdjust="0"/>
  </p:normalViewPr>
  <p:slideViewPr>
    <p:cSldViewPr>
      <p:cViewPr varScale="1">
        <p:scale>
          <a:sx n="47" d="100"/>
          <a:sy n="47" d="100"/>
        </p:scale>
        <p:origin x="1748" y="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0"/>
    </p:cViewPr>
  </p:sorterViewPr>
  <p:notesViewPr>
    <p:cSldViewPr>
      <p:cViewPr varScale="1">
        <p:scale>
          <a:sx n="83" d="100"/>
          <a:sy n="83"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commentAuthors" Target="commentAuthor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F09A95-44A9-46D7-8D5A-4308FAC17925}"/>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ABF56B4-69F2-406F-B58D-30E9C5EA97F2}"/>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69862934-73C7-4AD5-A221-89B0457E6F84}" type="datetimeFigureOut">
              <a:rPr lang="en-US" smtClean="0"/>
              <a:t>3/10/2021</a:t>
            </a:fld>
            <a:endParaRPr lang="en-US" dirty="0"/>
          </a:p>
        </p:txBody>
      </p:sp>
      <p:sp>
        <p:nvSpPr>
          <p:cNvPr id="4" name="Footer Placeholder 3">
            <a:extLst>
              <a:ext uri="{FF2B5EF4-FFF2-40B4-BE49-F238E27FC236}">
                <a16:creationId xmlns:a16="http://schemas.microsoft.com/office/drawing/2014/main" id="{242D3862-2F13-4F4A-B588-935B8D431B41}"/>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C84F7CA-11EB-4EA1-AFD7-1C7BDE0AE9F3}"/>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75B8057C-8B41-4FF6-B300-546F31C357E3}" type="slidenum">
              <a:rPr lang="en-US" smtClean="0"/>
              <a:t>‹#›</a:t>
            </a:fld>
            <a:endParaRPr lang="en-US" dirty="0"/>
          </a:p>
        </p:txBody>
      </p:sp>
    </p:spTree>
    <p:extLst>
      <p:ext uri="{BB962C8B-B14F-4D97-AF65-F5344CB8AC3E}">
        <p14:creationId xmlns:p14="http://schemas.microsoft.com/office/powerpoint/2010/main" val="3078510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A37C0E4-EBA8-444A-AA2E-1660CC955820}" type="datetimeFigureOut">
              <a:rPr lang="en-US" smtClean="0"/>
              <a:t>3/10/2021</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4602A2E-9B10-4F8D-85E1-24042F9422A0}" type="slidenum">
              <a:rPr lang="en-US" smtClean="0"/>
              <a:t>‹#›</a:t>
            </a:fld>
            <a:endParaRPr lang="en-US" dirty="0"/>
          </a:p>
        </p:txBody>
      </p:sp>
    </p:spTree>
    <p:extLst>
      <p:ext uri="{BB962C8B-B14F-4D97-AF65-F5344CB8AC3E}">
        <p14:creationId xmlns:p14="http://schemas.microsoft.com/office/powerpoint/2010/main" val="1406999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lvl="1"/>
            <a:r>
              <a:rPr lang="en-US" sz="1300" dirty="0">
                <a:ea typeface="Calibri"/>
                <a:cs typeface="Times New Roman"/>
              </a:rPr>
              <a:t>Safety is the top priority in a work zone.  Flagging is one of the most hazardous work zone activities, making it imperative to have the proper training before performing this operation.  </a:t>
            </a:r>
            <a:endParaRPr lang="en-US" dirty="0"/>
          </a:p>
        </p:txBody>
      </p:sp>
      <p:sp>
        <p:nvSpPr>
          <p:cNvPr id="4" name="Slide Number Placeholder 3"/>
          <p:cNvSpPr>
            <a:spLocks noGrp="1"/>
          </p:cNvSpPr>
          <p:nvPr>
            <p:ph type="sldNum" sz="quarter" idx="10"/>
          </p:nvPr>
        </p:nvSpPr>
        <p:spPr/>
        <p:txBody>
          <a:bodyPr/>
          <a:lstStyle/>
          <a:p>
            <a:fld id="{E4602A2E-9B10-4F8D-85E1-24042F9422A0}" type="slidenum">
              <a:rPr lang="en-US" smtClean="0"/>
              <a:t>1</a:t>
            </a:fld>
            <a:endParaRPr lang="en-US" dirty="0"/>
          </a:p>
        </p:txBody>
      </p:sp>
    </p:spTree>
    <p:extLst>
      <p:ext uri="{BB962C8B-B14F-4D97-AF65-F5344CB8AC3E}">
        <p14:creationId xmlns:p14="http://schemas.microsoft.com/office/powerpoint/2010/main" val="3991135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talk about flagger guidelines, responsibilities, and qualifications. </a:t>
            </a:r>
          </a:p>
        </p:txBody>
      </p:sp>
      <p:sp>
        <p:nvSpPr>
          <p:cNvPr id="4" name="Slide Number Placeholder 3"/>
          <p:cNvSpPr>
            <a:spLocks noGrp="1"/>
          </p:cNvSpPr>
          <p:nvPr>
            <p:ph type="sldNum" sz="quarter" idx="5"/>
          </p:nvPr>
        </p:nvSpPr>
        <p:spPr/>
        <p:txBody>
          <a:bodyPr/>
          <a:lstStyle/>
          <a:p>
            <a:fld id="{E4602A2E-9B10-4F8D-85E1-24042F9422A0}" type="slidenum">
              <a:rPr lang="en-US" smtClean="0"/>
              <a:t>10</a:t>
            </a:fld>
            <a:endParaRPr lang="en-US" dirty="0"/>
          </a:p>
        </p:txBody>
      </p:sp>
    </p:spTree>
    <p:extLst>
      <p:ext uri="{BB962C8B-B14F-4D97-AF65-F5344CB8AC3E}">
        <p14:creationId xmlns:p14="http://schemas.microsoft.com/office/powerpoint/2010/main" val="42859751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100</a:t>
            </a:fld>
            <a:endParaRPr lang="en-US" dirty="0"/>
          </a:p>
        </p:txBody>
      </p:sp>
    </p:spTree>
    <p:extLst>
      <p:ext uri="{BB962C8B-B14F-4D97-AF65-F5344CB8AC3E}">
        <p14:creationId xmlns:p14="http://schemas.microsoft.com/office/powerpoint/2010/main" val="1712857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101</a:t>
            </a:fld>
            <a:endParaRPr lang="en-US" dirty="0"/>
          </a:p>
        </p:txBody>
      </p:sp>
    </p:spTree>
    <p:extLst>
      <p:ext uri="{BB962C8B-B14F-4D97-AF65-F5344CB8AC3E}">
        <p14:creationId xmlns:p14="http://schemas.microsoft.com/office/powerpoint/2010/main" val="37302829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102</a:t>
            </a:fld>
            <a:endParaRPr lang="en-US" dirty="0"/>
          </a:p>
        </p:txBody>
      </p:sp>
    </p:spTree>
    <p:extLst>
      <p:ext uri="{BB962C8B-B14F-4D97-AF65-F5344CB8AC3E}">
        <p14:creationId xmlns:p14="http://schemas.microsoft.com/office/powerpoint/2010/main" val="42597579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103</a:t>
            </a:fld>
            <a:endParaRPr lang="en-US" dirty="0"/>
          </a:p>
        </p:txBody>
      </p:sp>
    </p:spTree>
    <p:extLst>
      <p:ext uri="{BB962C8B-B14F-4D97-AF65-F5344CB8AC3E}">
        <p14:creationId xmlns:p14="http://schemas.microsoft.com/office/powerpoint/2010/main" val="23881161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104</a:t>
            </a:fld>
            <a:endParaRPr lang="en-US" dirty="0"/>
          </a:p>
        </p:txBody>
      </p:sp>
    </p:spTree>
    <p:extLst>
      <p:ext uri="{BB962C8B-B14F-4D97-AF65-F5344CB8AC3E}">
        <p14:creationId xmlns:p14="http://schemas.microsoft.com/office/powerpoint/2010/main" val="405643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73EE524D-4916-4927-B93B-E1BA0027D81B}" type="slidenum">
              <a:rPr lang="en-US" altLang="en-US" smtClean="0"/>
              <a:pPr eaLnBrk="1" hangingPunct="1">
                <a:spcBef>
                  <a:spcPct val="0"/>
                </a:spcBef>
              </a:pPr>
              <a:t>11</a:t>
            </a:fld>
            <a:endParaRPr lang="en-US" altLang="en-US" dirty="0"/>
          </a:p>
        </p:txBody>
      </p:sp>
      <p:sp>
        <p:nvSpPr>
          <p:cNvPr id="124931" name="Rectangle 2"/>
          <p:cNvSpPr>
            <a:spLocks noGrp="1" noRot="1" noChangeAspect="1" noChangeArrowheads="1" noTextEdit="1"/>
          </p:cNvSpPr>
          <p:nvPr>
            <p:ph type="sldImg"/>
          </p:nvPr>
        </p:nvSpPr>
        <p:spPr>
          <a:ln/>
        </p:spPr>
      </p:sp>
      <p:sp>
        <p:nvSpPr>
          <p:cNvPr id="2" name="Notes Placeholder 1">
            <a:extLst>
              <a:ext uri="{FF2B5EF4-FFF2-40B4-BE49-F238E27FC236}">
                <a16:creationId xmlns:a16="http://schemas.microsoft.com/office/drawing/2014/main" id="{9FEE9ECB-D104-42FD-B2B4-760DF2789431}"/>
              </a:ext>
            </a:extLst>
          </p:cNvPr>
          <p:cNvSpPr>
            <a:spLocks noGrp="1"/>
          </p:cNvSpPr>
          <p:nvPr>
            <p:ph type="body" idx="1"/>
          </p:nvPr>
        </p:nvSpPr>
        <p:spPr>
          <a:xfrm>
            <a:off x="731520" y="4560054"/>
            <a:ext cx="5852160" cy="4320540"/>
          </a:xfrm>
        </p:spPr>
        <p:txBody>
          <a:bodyPr/>
          <a:lstStyle/>
          <a:p>
            <a:r>
              <a:rPr lang="en-US" dirty="0"/>
              <a:t>Before flagging begins, you need to select qualified flaggers.  Employees should know what job they will be doing for the day before ever leaving the building.  Flaggers need to make sure they have the correct equipment and PPE, and should check the quality of the flag paddles before leaving to a job site.  Pre-planning is essential.  Advance warning signs are important and should be in place prior to flaggers being placed on the road and work beginning, to let motorists know what to expect.  It is important to give as much advanced warning as possible.  Selecting a flagging location and method is important, and is a good idea to plan out the day before – where you are going to perform flagging operations and where will signs be placed.  Be aware of items which may obstruct the vision of flaggers and drivers.  The flagger station needs to be visible to motorists.  During day time hours, there should be at least 500 foot of visibility to the flagger station; at night, we double this to 1,000 feet of visibility.  When signs are too far from the flagger or work area, motorists may not be prepared when they approach a flagging station, which could create a hazardous situation we want to avoid.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70AC5619-D983-4684-BD24-84692F0032CA}" type="slidenum">
              <a:rPr lang="en-US" altLang="en-US" smtClean="0"/>
              <a:pPr eaLnBrk="1" hangingPunct="1">
                <a:spcBef>
                  <a:spcPct val="0"/>
                </a:spcBef>
              </a:pPr>
              <a:t>12</a:t>
            </a:fld>
            <a:endParaRPr lang="en-US" altLang="en-US" dirty="0"/>
          </a:p>
        </p:txBody>
      </p:sp>
      <p:sp>
        <p:nvSpPr>
          <p:cNvPr id="123907" name="Rectangle 1026"/>
          <p:cNvSpPr>
            <a:spLocks noGrp="1" noRot="1" noChangeAspect="1" noChangeArrowheads="1" noTextEdit="1"/>
          </p:cNvSpPr>
          <p:nvPr>
            <p:ph type="sldImg"/>
          </p:nvPr>
        </p:nvSpPr>
        <p:spPr>
          <a:xfrm>
            <a:off x="1250950" y="847725"/>
            <a:ext cx="4832350" cy="3624263"/>
          </a:xfrm>
          <a:ln/>
        </p:spPr>
      </p:sp>
      <p:sp>
        <p:nvSpPr>
          <p:cNvPr id="2" name="Notes Placeholder 1">
            <a:extLst>
              <a:ext uri="{FF2B5EF4-FFF2-40B4-BE49-F238E27FC236}">
                <a16:creationId xmlns:a16="http://schemas.microsoft.com/office/drawing/2014/main" id="{4C214566-04DB-4BD3-B77B-D2E76B699B7C}"/>
              </a:ext>
            </a:extLst>
          </p:cNvPr>
          <p:cNvSpPr>
            <a:spLocks noGrp="1"/>
          </p:cNvSpPr>
          <p:nvPr>
            <p:ph type="body" idx="1"/>
          </p:nvPr>
        </p:nvSpPr>
        <p:spPr>
          <a:xfrm>
            <a:off x="741045" y="4800600"/>
            <a:ext cx="5852160" cy="4320540"/>
          </a:xfrm>
        </p:spPr>
        <p:txBody>
          <a:bodyPr/>
          <a:lstStyle/>
          <a:p>
            <a:r>
              <a:rPr lang="en-US" dirty="0"/>
              <a:t>What are a flagger’s responsibilities?  First and foremost, protect themselves, they are the first line of defense for themselves and the crew.  They should be positioned in a location that provides an escape route to prevent them from being struck.  A flagger sometimes must alert the crew if something is occurring that puts the crew in danger; they should be aware of how to get their attention.  Flaggers are also responsible for protecting motorists.  We see a lot of crashes at flagger stations each year where the first vehicle is stopped and the second vehicle runs into the back of it, sometimes pushing that first vehicle into the flagger if stationed too close to stopped traffic.  Always have an escape route and be positioned with enough distance that if something does go wrong, you have the ability to get away.  In urban areas, we must keep it safe for pedestrians as well.  It may be a requirement to flag at intersections.  Last but not least, protect the equipment.  When a motorist strikes equipment, it can lead to severe injuries.  Employees are at risk while in equipment; it should be protected with a secondary protective vehicle when available.  We will discuss ways to avoid equipment or employees from being struck a little later.  Again, a flagger’s job is the most important one on the crew.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E428A356-1213-40FD-979E-477182948EC9}" type="slidenum">
              <a:rPr lang="en-US" altLang="en-US" smtClean="0"/>
              <a:pPr eaLnBrk="1" hangingPunct="1">
                <a:spcBef>
                  <a:spcPct val="0"/>
                </a:spcBef>
              </a:pPr>
              <a:t>13</a:t>
            </a:fld>
            <a:endParaRPr lang="en-US" altLang="en-US" dirty="0"/>
          </a:p>
        </p:txBody>
      </p:sp>
      <p:sp>
        <p:nvSpPr>
          <p:cNvPr id="125955" name="Rectangle 2"/>
          <p:cNvSpPr>
            <a:spLocks noGrp="1" noRot="1" noChangeAspect="1" noChangeArrowheads="1" noTextEdit="1"/>
          </p:cNvSpPr>
          <p:nvPr>
            <p:ph type="sldImg"/>
          </p:nvPr>
        </p:nvSpPr>
        <p:spPr>
          <a:ln/>
        </p:spPr>
      </p:sp>
      <p:sp>
        <p:nvSpPr>
          <p:cNvPr id="125956"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Flaggers should be able to receive and communicate specific instructions clearly, firmly, and courteously.  The more confidence you display, the more trust you will gain from the public.  You should remain calm and try to get traffic through as quickly and safely as possible.  Flaggers need the ability to move and maneuver quickly away from errant vehicles.  This is NOT a job for modified duty work.  Employees need to stay mobile, be able to get away, and control the flag and paddle devices.  Flaggers shall be able to understand and apply safe traffic control practices in stressful or emergency situations, including a police pursuit or an emergency vehicle coming through to a call.  We cannot allow them to move through the work zone until traffic is flushed and it is safe to proceed.  You also must be able to recognize dangerous situations and warn the workers in sufficient time to avoid injury.  Flaggers should be looking down the road to see what is approaching, looking for vehicles who don’t appear aware of the flagger station coming up that might not stop.  You need to be ready to warn the crew with a plan in place.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FE6BD62F-A96F-4AFF-9DF7-A10E9A74B337}" type="slidenum">
              <a:rPr lang="en-US" altLang="en-US" smtClean="0"/>
              <a:pPr eaLnBrk="1" hangingPunct="1">
                <a:spcBef>
                  <a:spcPct val="0"/>
                </a:spcBef>
              </a:pPr>
              <a:t>14</a:t>
            </a:fld>
            <a:endParaRPr lang="en-US" altLang="en-US" dirty="0"/>
          </a:p>
        </p:txBody>
      </p:sp>
      <p:sp>
        <p:nvSpPr>
          <p:cNvPr id="128003" name="Rectangle 1026"/>
          <p:cNvSpPr>
            <a:spLocks noGrp="1" noRot="1" noChangeAspect="1" noChangeArrowheads="1" noTextEdit="1"/>
          </p:cNvSpPr>
          <p:nvPr>
            <p:ph type="sldImg"/>
          </p:nvPr>
        </p:nvSpPr>
        <p:spPr>
          <a:ln/>
        </p:spPr>
      </p:sp>
      <p:sp>
        <p:nvSpPr>
          <p:cNvPr id="128004"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Flaggers should always be mentally alert.  You shall not be under the influence of alcohol or drugs.  Some prescription and over the counter medications can have the same side effects as illegal drugs, especially if it is new and you are not yet aware of how it will affect your body or mentality.  You should tell your supervisor if you are on a new prescription that may affect your work performance that day.  There are modified duties you can perform until you are aware of the effects a medication will have on you.  If the bottle says, may cause drowsiness, this is not something you should be taking while performing flagging operations.  These can include simple things like allergy medications or Benadryl.  Flaggers should be well rested and not drowsy.  If you don’t get a good night’s sleep, how well will you perform the next day?  Follow the I’m Safe model above.  Supervisors and crew leaders should be able to recognize these signs and symptoms to make safe decisions.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DFE834DA-84A1-49B9-9AFD-331F8F6C2D03}" type="slidenum">
              <a:rPr lang="en-US" altLang="en-US" smtClean="0"/>
              <a:pPr eaLnBrk="1" hangingPunct="1">
                <a:spcBef>
                  <a:spcPct val="0"/>
                </a:spcBef>
              </a:pPr>
              <a:t>15</a:t>
            </a:fld>
            <a:endParaRPr lang="en-US" altLang="en-US" dirty="0"/>
          </a:p>
        </p:txBody>
      </p:sp>
      <p:sp>
        <p:nvSpPr>
          <p:cNvPr id="129027" name="Rectangle 1026"/>
          <p:cNvSpPr>
            <a:spLocks noGrp="1" noRot="1" noChangeAspect="1" noChangeArrowheads="1" noTextEdit="1"/>
          </p:cNvSpPr>
          <p:nvPr>
            <p:ph type="sldImg"/>
          </p:nvPr>
        </p:nvSpPr>
        <p:spPr>
          <a:ln/>
        </p:spPr>
      </p:sp>
      <p:sp>
        <p:nvSpPr>
          <p:cNvPr id="129028"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Flaggers must be in good physical condition – have good sight and hearing and the ability to move quickly.  Flaggers should be able to see approaching vehicles from 1,000 foot down the road.  If you forgot your glasses or contacts, flagging is probably not a good operation for you to perform that day.  Flaggers need to be able to hear from a distance.  This may mean separating flaggers from the work area if it is noisy, to reduce the level of exposure.  Again, this is not an assignment for modified duty and flaggers need to be in good physical and mental condition.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23447959-4002-47AF-9F6F-166DC0591F10}" type="slidenum">
              <a:rPr lang="en-US" altLang="en-US" smtClean="0"/>
              <a:pPr eaLnBrk="1" hangingPunct="1">
                <a:spcBef>
                  <a:spcPct val="0"/>
                </a:spcBef>
              </a:pPr>
              <a:t>16</a:t>
            </a:fld>
            <a:endParaRPr lang="en-US" altLang="en-US" dirty="0"/>
          </a:p>
        </p:txBody>
      </p:sp>
      <p:sp>
        <p:nvSpPr>
          <p:cNvPr id="130051" name="Rectangle 1026"/>
          <p:cNvSpPr>
            <a:spLocks noGrp="1" noRot="1" noChangeAspect="1" noChangeArrowheads="1" noTextEdit="1"/>
          </p:cNvSpPr>
          <p:nvPr>
            <p:ph type="sldImg"/>
          </p:nvPr>
        </p:nvSpPr>
        <p:spPr>
          <a:ln/>
        </p:spPr>
      </p:sp>
      <p:sp>
        <p:nvSpPr>
          <p:cNvPr id="130052"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You should be professional, authoritative, and courteous while performing flagger operations.  Dress appropriately and have a clean, neat appearance.  Employees shall not wear inappropriate or politically promoting attire while at work.  PPE shall always be clean and in good condition to be as visible as possible.  Be polite and firm; the public expects you to know what you are doing and keep them safe.  If you have an irate driver, the best thing to do is separate yourself from them and remain calm.  We should not be flagging right next to the driver side window of a vehicle that is stopped.  Flaggers should be confident and competent; this comes with being well trained and knowing your job.  Training should be taken seriously.  Employees shall not flag for more than 2 hours at a time.  After a 15-30 minute break to refresh, they can resume the duties again.  Crew leaders should have a good practice of rotating flaggers to keep them fresh and alert.  If you do not have enough employees on a crew to rotate every 2 hours, plan ahead and ask for help from nearby sheds.  If this cannot be done, the work should not be performed that day.  Productivity is not more important than safety.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17</a:t>
            </a:fld>
            <a:endParaRPr lang="en-US" dirty="0"/>
          </a:p>
        </p:txBody>
      </p:sp>
    </p:spTree>
    <p:extLst>
      <p:ext uri="{BB962C8B-B14F-4D97-AF65-F5344CB8AC3E}">
        <p14:creationId xmlns:p14="http://schemas.microsoft.com/office/powerpoint/2010/main" val="348721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to high-visibility safety apparel</a:t>
            </a:r>
          </a:p>
        </p:txBody>
      </p:sp>
      <p:sp>
        <p:nvSpPr>
          <p:cNvPr id="4" name="Slide Number Placeholder 3"/>
          <p:cNvSpPr>
            <a:spLocks noGrp="1"/>
          </p:cNvSpPr>
          <p:nvPr>
            <p:ph type="sldNum" sz="quarter" idx="5"/>
          </p:nvPr>
        </p:nvSpPr>
        <p:spPr/>
        <p:txBody>
          <a:bodyPr/>
          <a:lstStyle/>
          <a:p>
            <a:fld id="{E4602A2E-9B10-4F8D-85E1-24042F9422A0}" type="slidenum">
              <a:rPr lang="en-US" smtClean="0"/>
              <a:t>18</a:t>
            </a:fld>
            <a:endParaRPr lang="en-US" dirty="0"/>
          </a:p>
        </p:txBody>
      </p:sp>
    </p:spTree>
    <p:extLst>
      <p:ext uri="{BB962C8B-B14F-4D97-AF65-F5344CB8AC3E}">
        <p14:creationId xmlns:p14="http://schemas.microsoft.com/office/powerpoint/2010/main" val="3314599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578B0842-7DF3-4A16-8FDF-9758D6B6D572}" type="slidenum">
              <a:rPr lang="en-US" altLang="en-US" smtClean="0"/>
              <a:pPr eaLnBrk="1" hangingPunct="1">
                <a:spcBef>
                  <a:spcPct val="0"/>
                </a:spcBef>
              </a:pPr>
              <a:t>19</a:t>
            </a:fld>
            <a:endParaRPr lang="en-US" altLang="en-US" dirty="0"/>
          </a:p>
        </p:txBody>
      </p:sp>
      <p:sp>
        <p:nvSpPr>
          <p:cNvPr id="133123" name="Rectangle 1026"/>
          <p:cNvSpPr>
            <a:spLocks noGrp="1" noRot="1" noChangeAspect="1" noChangeArrowheads="1" noTextEdit="1"/>
          </p:cNvSpPr>
          <p:nvPr>
            <p:ph type="sldImg"/>
          </p:nvPr>
        </p:nvSpPr>
        <p:spPr>
          <a:ln/>
        </p:spPr>
      </p:sp>
      <p:sp>
        <p:nvSpPr>
          <p:cNvPr id="133124"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The EPG and MUTCD both say basically the same thing, but MoDOT has some additional standards for our internal employees.  Flaggers shall wear high-visibility safety apparel that meets the Class 2 or 3 requirements of the ANSI 107-2004.  ANSI is the American National Standards Institute.  107 deals with high visibility apparel and 2004 is the version of the plan we currently follow.  There are more recent versions, but MoDOT follows the 2004 minimums.  The apparel’s tag will specify the year rating; MoDOT employees can utilize anything 2004 or newer.  Supervisors have the right to require additional PPE above the minimum requirements if they deem necessary.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9B52913F-023B-4A3A-BDB6-CBEC1C2362B6}" type="slidenum">
              <a:rPr lang="en-US" altLang="en-US" smtClean="0"/>
              <a:pPr eaLnBrk="1" hangingPunct="1">
                <a:spcBef>
                  <a:spcPct val="0"/>
                </a:spcBef>
              </a:pPr>
              <a:t>2</a:t>
            </a:fld>
            <a:endParaRPr lang="en-US" altLang="en-US" dirty="0"/>
          </a:p>
        </p:txBody>
      </p:sp>
      <p:sp>
        <p:nvSpPr>
          <p:cNvPr id="119811" name="Rectangle 2"/>
          <p:cNvSpPr>
            <a:spLocks noGrp="1" noRot="1" noChangeAspect="1" noChangeArrowheads="1" noTextEdit="1"/>
          </p:cNvSpPr>
          <p:nvPr>
            <p:ph type="sldImg"/>
          </p:nvPr>
        </p:nvSpPr>
        <p:spPr>
          <a:ln/>
        </p:spPr>
      </p:sp>
      <p:sp>
        <p:nvSpPr>
          <p:cNvPr id="2" name="Notes Placeholder 1">
            <a:extLst>
              <a:ext uri="{FF2B5EF4-FFF2-40B4-BE49-F238E27FC236}">
                <a16:creationId xmlns:a16="http://schemas.microsoft.com/office/drawing/2014/main" id="{71060578-5B1D-458D-A13C-AC4B518C48A8}"/>
              </a:ext>
            </a:extLst>
          </p:cNvPr>
          <p:cNvSpPr>
            <a:spLocks noGrp="1"/>
          </p:cNvSpPr>
          <p:nvPr>
            <p:ph type="body" idx="1"/>
          </p:nvPr>
        </p:nvSpPr>
        <p:spPr>
          <a:xfrm>
            <a:off x="731520" y="4648200"/>
            <a:ext cx="5852160" cy="4320540"/>
          </a:xfrm>
        </p:spPr>
        <p:txBody>
          <a:bodyPr/>
          <a:lstStyle/>
          <a:p>
            <a:r>
              <a:rPr lang="en-US" dirty="0"/>
              <a:t>After completing this course, you should understand the importance of proper flagger operations – their primary purpose, proper procedures, and capabilities of a good flagger.  It is important to understand some employees may not meet the minimum qualifications.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difference between a class 2 and class 3?  Class 2 is the typical standard issued vest and has at least 775 inches of background and 201 square inches of reflectivity material required, but does not have sleeves.  Class 3 has at least 1,240 inches of background material and 310 square inches of reflectivity material - including on the sleeves, to have a full silhouette outline and identify the wearer as a person through movement of the arms.  For night time work, employees are required to have at least an equivalent of class 3 for workers and flaggers are required to have a little more beyond that.  </a:t>
            </a:r>
          </a:p>
        </p:txBody>
      </p:sp>
      <p:sp>
        <p:nvSpPr>
          <p:cNvPr id="4" name="Slide Number Placeholder 3"/>
          <p:cNvSpPr>
            <a:spLocks noGrp="1"/>
          </p:cNvSpPr>
          <p:nvPr>
            <p:ph type="sldNum" sz="quarter" idx="10"/>
          </p:nvPr>
        </p:nvSpPr>
        <p:spPr/>
        <p:txBody>
          <a:bodyPr/>
          <a:lstStyle/>
          <a:p>
            <a:fld id="{E4602A2E-9B10-4F8D-85E1-24042F9422A0}" type="slidenum">
              <a:rPr lang="en-US" smtClean="0"/>
              <a:t>20</a:t>
            </a:fld>
            <a:endParaRPr lang="en-US" dirty="0"/>
          </a:p>
        </p:txBody>
      </p:sp>
    </p:spTree>
    <p:extLst>
      <p:ext uri="{BB962C8B-B14F-4D97-AF65-F5344CB8AC3E}">
        <p14:creationId xmlns:p14="http://schemas.microsoft.com/office/powerpoint/2010/main" val="2386143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daytime flaggers, we require a high-visibility hard hat, which does not have to be reflective.  Eye wear is also required - prescription if necessary, and they can be shaded or clear.  You have a choice of class 2 or class 3 vest or shirt during daytime hours.  MoDOT also requires safety footwear.  </a:t>
            </a:r>
          </a:p>
        </p:txBody>
      </p:sp>
      <p:sp>
        <p:nvSpPr>
          <p:cNvPr id="4" name="Slide Number Placeholder 3"/>
          <p:cNvSpPr>
            <a:spLocks noGrp="1"/>
          </p:cNvSpPr>
          <p:nvPr>
            <p:ph type="sldNum" sz="quarter" idx="5"/>
          </p:nvPr>
        </p:nvSpPr>
        <p:spPr/>
        <p:txBody>
          <a:bodyPr/>
          <a:lstStyle/>
          <a:p>
            <a:fld id="{E4602A2E-9B10-4F8D-85E1-24042F9422A0}" type="slidenum">
              <a:rPr lang="en-US" smtClean="0"/>
              <a:t>21</a:t>
            </a:fld>
            <a:endParaRPr lang="en-US" dirty="0"/>
          </a:p>
        </p:txBody>
      </p:sp>
    </p:spTree>
    <p:extLst>
      <p:ext uri="{BB962C8B-B14F-4D97-AF65-F5344CB8AC3E}">
        <p14:creationId xmlns:p14="http://schemas.microsoft.com/office/powerpoint/2010/main" val="623996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refer to your posters when looking for the minimum requirements for nighttime worker operations.  For nighttime, we step it up just a little more and require a high-visibility color plus reflective material on the hard hat.  ANSI recommends a minimum of 10 square inches.  Eye wear and safety footwear are still required at night.  You can choose between a class 2 or class 3 vest, but we require class E pants, leggings, or gators in addition.  According to ANSI standards, class 2 plus class E is equivalent to class 3, but MoDOT still requires the class E gators or pants at night.</a:t>
            </a:r>
          </a:p>
        </p:txBody>
      </p:sp>
      <p:sp>
        <p:nvSpPr>
          <p:cNvPr id="4" name="Slide Number Placeholder 3"/>
          <p:cNvSpPr>
            <a:spLocks noGrp="1"/>
          </p:cNvSpPr>
          <p:nvPr>
            <p:ph type="sldNum" sz="quarter" idx="5"/>
          </p:nvPr>
        </p:nvSpPr>
        <p:spPr/>
        <p:txBody>
          <a:bodyPr/>
          <a:lstStyle/>
          <a:p>
            <a:fld id="{E4602A2E-9B10-4F8D-85E1-24042F9422A0}" type="slidenum">
              <a:rPr lang="en-US" smtClean="0"/>
              <a:t>22</a:t>
            </a:fld>
            <a:endParaRPr lang="en-US" dirty="0"/>
          </a:p>
        </p:txBody>
      </p:sp>
    </p:spTree>
    <p:extLst>
      <p:ext uri="{BB962C8B-B14F-4D97-AF65-F5344CB8AC3E}">
        <p14:creationId xmlns:p14="http://schemas.microsoft.com/office/powerpoint/2010/main" val="597350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23</a:t>
            </a:fld>
            <a:endParaRPr lang="en-US" dirty="0"/>
          </a:p>
        </p:txBody>
      </p:sp>
    </p:spTree>
    <p:extLst>
      <p:ext uri="{BB962C8B-B14F-4D97-AF65-F5344CB8AC3E}">
        <p14:creationId xmlns:p14="http://schemas.microsoft.com/office/powerpoint/2010/main" val="3098408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Signaling Devices</a:t>
            </a:r>
          </a:p>
        </p:txBody>
      </p:sp>
      <p:sp>
        <p:nvSpPr>
          <p:cNvPr id="4" name="Slide Number Placeholder 3"/>
          <p:cNvSpPr>
            <a:spLocks noGrp="1"/>
          </p:cNvSpPr>
          <p:nvPr>
            <p:ph type="sldNum" sz="quarter" idx="5"/>
          </p:nvPr>
        </p:nvSpPr>
        <p:spPr/>
        <p:txBody>
          <a:bodyPr/>
          <a:lstStyle/>
          <a:p>
            <a:fld id="{E4602A2E-9B10-4F8D-85E1-24042F9422A0}" type="slidenum">
              <a:rPr lang="en-US" smtClean="0"/>
              <a:t>24</a:t>
            </a:fld>
            <a:endParaRPr lang="en-US" dirty="0"/>
          </a:p>
        </p:txBody>
      </p:sp>
    </p:spTree>
    <p:extLst>
      <p:ext uri="{BB962C8B-B14F-4D97-AF65-F5344CB8AC3E}">
        <p14:creationId xmlns:p14="http://schemas.microsoft.com/office/powerpoint/2010/main" val="187518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B88F0465-B565-4101-83BA-9F975E5FB84A}" type="slidenum">
              <a:rPr lang="en-US" altLang="en-US" smtClean="0"/>
              <a:pPr eaLnBrk="1" hangingPunct="1">
                <a:spcBef>
                  <a:spcPct val="0"/>
                </a:spcBef>
              </a:pPr>
              <a:t>25</a:t>
            </a:fld>
            <a:endParaRPr lang="en-US" altLang="en-US" dirty="0"/>
          </a:p>
        </p:txBody>
      </p:sp>
      <p:sp>
        <p:nvSpPr>
          <p:cNvPr id="136195" name="Rectangle 2"/>
          <p:cNvSpPr>
            <a:spLocks noGrp="1" noRot="1" noChangeAspect="1" noChangeArrowheads="1" noTextEdit="1"/>
          </p:cNvSpPr>
          <p:nvPr>
            <p:ph type="sldImg"/>
          </p:nvPr>
        </p:nvSpPr>
        <p:spPr>
          <a:ln/>
        </p:spPr>
      </p:sp>
      <p:sp>
        <p:nvSpPr>
          <p:cNvPr id="136196"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35000"/>
              </a:spcBef>
              <a:buSzPct val="85000"/>
              <a:defRPr/>
            </a:pPr>
            <a:r>
              <a:rPr lang="en-US" sz="1300" dirty="0"/>
              <a:t>Flaggers shall use a STOP/SLOW paddle, a flag, or AFAD. The use of hand movements alone shall be prohibited except for law enforcement personnel or emergency responders at incident scenes.  A STOP/SLOW paddle is the typical device used.  All devices shall be retro-reflective, or reflective from any direction and octagon shaped with a rigid handle.  Paddles should be at least 18 inches with 6 inch letters.  This ensures the drivers can see what is coming up.  Signs should not be laid on top of each other or other objects; this will smash the prismatic material that makes them retro-reflective.  All devices should be in good quality condition and easily read.  It is the flagger’s job to ensure condition of the STOP/SLOW paddle before leaving for the job site that morning.      </a:t>
            </a:r>
          </a:p>
          <a:p>
            <a:endParaRPr lang="en-US" altLang="en-US" dirty="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flagger station requirements</a:t>
            </a:r>
          </a:p>
        </p:txBody>
      </p:sp>
      <p:sp>
        <p:nvSpPr>
          <p:cNvPr id="4" name="Slide Number Placeholder 3"/>
          <p:cNvSpPr>
            <a:spLocks noGrp="1"/>
          </p:cNvSpPr>
          <p:nvPr>
            <p:ph type="sldNum" sz="quarter" idx="5"/>
          </p:nvPr>
        </p:nvSpPr>
        <p:spPr/>
        <p:txBody>
          <a:bodyPr/>
          <a:lstStyle/>
          <a:p>
            <a:fld id="{E4602A2E-9B10-4F8D-85E1-24042F9422A0}" type="slidenum">
              <a:rPr lang="en-US" smtClean="0"/>
              <a:t>26</a:t>
            </a:fld>
            <a:endParaRPr lang="en-US" dirty="0"/>
          </a:p>
        </p:txBody>
      </p:sp>
    </p:spTree>
    <p:extLst>
      <p:ext uri="{BB962C8B-B14F-4D97-AF65-F5344CB8AC3E}">
        <p14:creationId xmlns:p14="http://schemas.microsoft.com/office/powerpoint/2010/main" val="80367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0182AD50-47BA-45EA-A752-CC94603A96EE}" type="slidenum">
              <a:rPr lang="en-US" altLang="en-US" smtClean="0"/>
              <a:pPr eaLnBrk="1" hangingPunct="1">
                <a:spcBef>
                  <a:spcPct val="0"/>
                </a:spcBef>
              </a:pPr>
              <a:t>27</a:t>
            </a:fld>
            <a:endParaRPr lang="en-US" altLang="en-US" dirty="0"/>
          </a:p>
        </p:txBody>
      </p:sp>
      <p:sp>
        <p:nvSpPr>
          <p:cNvPr id="149507" name="Rectangle 1026"/>
          <p:cNvSpPr>
            <a:spLocks noGrp="1" noRot="1" noChangeAspect="1" noChangeArrowheads="1" noTextEdit="1"/>
          </p:cNvSpPr>
          <p:nvPr>
            <p:ph type="sldImg"/>
          </p:nvPr>
        </p:nvSpPr>
        <p:spPr>
          <a:ln/>
        </p:spPr>
      </p:sp>
      <p:sp>
        <p:nvSpPr>
          <p:cNvPr id="149508" name="Notes Placeholder 4"/>
          <p:cNvSpPr>
            <a:spLocks noGrp="1"/>
          </p:cNvSpPr>
          <p:nvPr>
            <p:ph type="body" idx="1"/>
          </p:nvPr>
        </p:nvSpPr>
        <p:spPr>
          <a:xfrm>
            <a:off x="955814" y="4571063"/>
            <a:ext cx="5418482" cy="48727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dirty="0">
                <a:latin typeface="Times New Roman" pitchFamily="18" charset="0"/>
              </a:rPr>
              <a:t>The table shows how far away flaggers should be stationed from the crew, so approaching road users have sufficient distance to stop.  Motorists need to have enough time to perceive, think about it and react before the intended stopping point.   Something to keep in mind is the anticipated or off peak speeds; this is the speed motorists are actually travelling compared to the posted speed limit.  For example, on a 55 mph posted roadway, travelers are actually going 70 mph, incorporate that when planning the distance of the flagger station from the crew.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BAB0390E-F33F-418A-9CD9-62DAB0E289AE}" type="slidenum">
              <a:rPr lang="en-US" altLang="en-US" smtClean="0"/>
              <a:pPr eaLnBrk="1" hangingPunct="1">
                <a:spcBef>
                  <a:spcPct val="0"/>
                </a:spcBef>
              </a:pPr>
              <a:t>28</a:t>
            </a:fld>
            <a:endParaRPr lang="en-US" altLang="en-US" dirty="0"/>
          </a:p>
        </p:txBody>
      </p:sp>
      <p:sp>
        <p:nvSpPr>
          <p:cNvPr id="141315" name="Rectangle 1026"/>
          <p:cNvSpPr>
            <a:spLocks noGrp="1" noRot="1" noChangeAspect="1" noChangeArrowheads="1" noTextEdit="1"/>
          </p:cNvSpPr>
          <p:nvPr>
            <p:ph type="sldImg"/>
          </p:nvPr>
        </p:nvSpPr>
        <p:spPr>
          <a:ln/>
        </p:spPr>
      </p:sp>
      <p:sp>
        <p:nvSpPr>
          <p:cNvPr id="141316"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What are some things that affect sight distance?  Hills, curves, obstructions and bad weather can all affect your sight distance.  Shade is another one - it is hard to see a flagger on a bright sunny day if they are standing in the shade.  It’s the same with glare – the angle of the sun can make it hard to see as well.  Watch the angle of the sun especially at sunrise and sunset.  Color contrast – wearing a yellow shirt next to a piece of yellow equipment does not allow the flagger to stand out – this is why we recommend to stay 100 feet away from equipment, other objects, or people.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993">
              <a:defRPr/>
            </a:pPr>
            <a:r>
              <a:rPr lang="en-US" dirty="0"/>
              <a:t>As previously mentioned, flaggers should be clearly visible to approaching motorists, at least 500 feet during the day and at least 1,000 feet during nighttime.  To increase visibility - do not stand like a statue.  Move/raise/lower the STOP/SLOW paddle and move your body with small side to side movements.  Flaggers should always face oncoming traffic.  After you stop the first vehicle, watch the second and third stop, and are comfortable that everyone is going to stay, proceed toward the center of the road to make yourself visible to other road users.  Do not cross the center line or go into the other lane, but make sure to be visible to the queue.  </a:t>
            </a:r>
          </a:p>
        </p:txBody>
      </p:sp>
      <p:sp>
        <p:nvSpPr>
          <p:cNvPr id="4" name="Slide Number Placeholder 3"/>
          <p:cNvSpPr>
            <a:spLocks noGrp="1"/>
          </p:cNvSpPr>
          <p:nvPr>
            <p:ph type="sldNum" sz="quarter" idx="10"/>
          </p:nvPr>
        </p:nvSpPr>
        <p:spPr/>
        <p:txBody>
          <a:bodyPr/>
          <a:lstStyle/>
          <a:p>
            <a:fld id="{E4602A2E-9B10-4F8D-85E1-24042F9422A0}" type="slidenum">
              <a:rPr lang="en-US" smtClean="0"/>
              <a:t>29</a:t>
            </a:fld>
            <a:endParaRPr lang="en-US" dirty="0"/>
          </a:p>
        </p:txBody>
      </p:sp>
    </p:spTree>
    <p:extLst>
      <p:ext uri="{BB962C8B-B14F-4D97-AF65-F5344CB8AC3E}">
        <p14:creationId xmlns:p14="http://schemas.microsoft.com/office/powerpoint/2010/main" val="18970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35EA2709-BF31-41FC-AF12-7738200480DE}" type="slidenum">
              <a:rPr lang="en-US" altLang="en-US" smtClean="0"/>
              <a:pPr eaLnBrk="1" hangingPunct="1">
                <a:spcBef>
                  <a:spcPct val="0"/>
                </a:spcBef>
              </a:pPr>
              <a:t>3</a:t>
            </a:fld>
            <a:endParaRPr lang="en-US" altLang="en-US" dirty="0"/>
          </a:p>
        </p:txBody>
      </p:sp>
      <p:sp>
        <p:nvSpPr>
          <p:cNvPr id="120835" name="Rectangle 2"/>
          <p:cNvSpPr>
            <a:spLocks noGrp="1" noRot="1" noChangeAspect="1" noChangeArrowheads="1" noTextEdit="1"/>
          </p:cNvSpPr>
          <p:nvPr>
            <p:ph type="sldImg"/>
          </p:nvPr>
        </p:nvSpPr>
        <p:spPr>
          <a:ln/>
        </p:spPr>
      </p:sp>
      <p:sp>
        <p:nvSpPr>
          <p:cNvPr id="2" name="Notes Placeholder 1">
            <a:extLst>
              <a:ext uri="{FF2B5EF4-FFF2-40B4-BE49-F238E27FC236}">
                <a16:creationId xmlns:a16="http://schemas.microsoft.com/office/drawing/2014/main" id="{669BD76F-E0FD-4FCE-BF55-1A63B2A0A7C4}"/>
              </a:ext>
            </a:extLst>
          </p:cNvPr>
          <p:cNvSpPr>
            <a:spLocks noGrp="1"/>
          </p:cNvSpPr>
          <p:nvPr>
            <p:ph type="body" idx="1"/>
          </p:nvPr>
        </p:nvSpPr>
        <p:spPr/>
        <p:txBody>
          <a:bodyPr/>
          <a:lstStyle/>
          <a:p>
            <a:r>
              <a:rPr lang="en-US" dirty="0"/>
              <a:t>During this course, we will primarily discuss Chapter 6E of the Manual on Uniform Traffic Control Devices or MUTCD, which includes information related to qualifications and guidelines of flagger operations, the required high-visibility safety apparel, hand signaling devices, and related traffic control devices and set up.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flaggers are stationed sufficiently in advance of the work area so if drivers do come through, they can be stopped before they get to the crew.  The use of channelizers helps draw attention to drivers and helps them get stopped.  Make sure the flagger station is in a location that allows you to get away from errant vehicles.  Flaggers should pre-identify an escape route in both directions where possible, to avoid being struck in the event of an errant vehicle.  Consider the use of audible warning devices such as horns or whistles to alert the crew of an errant motorist.    </a:t>
            </a:r>
          </a:p>
        </p:txBody>
      </p:sp>
      <p:sp>
        <p:nvSpPr>
          <p:cNvPr id="4" name="Slide Number Placeholder 3"/>
          <p:cNvSpPr>
            <a:spLocks noGrp="1"/>
          </p:cNvSpPr>
          <p:nvPr>
            <p:ph type="sldNum" sz="quarter" idx="5"/>
          </p:nvPr>
        </p:nvSpPr>
        <p:spPr/>
        <p:txBody>
          <a:bodyPr/>
          <a:lstStyle/>
          <a:p>
            <a:fld id="{E4602A2E-9B10-4F8D-85E1-24042F9422A0}" type="slidenum">
              <a:rPr lang="en-US" smtClean="0"/>
              <a:t>30</a:t>
            </a:fld>
            <a:endParaRPr lang="en-US" dirty="0"/>
          </a:p>
        </p:txBody>
      </p:sp>
    </p:spTree>
    <p:extLst>
      <p:ext uri="{BB962C8B-B14F-4D97-AF65-F5344CB8AC3E}">
        <p14:creationId xmlns:p14="http://schemas.microsoft.com/office/powerpoint/2010/main" val="2176925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Flagger stations should be located away from other workers, vehicles, or equipment.  The flagger in the top picture does not have a place to escape to.  The bottom picture displays everything you could do wrong while flagging.  It is really hard to pick people out when they are standing next to equipment or other objects.  You must stand far enough away to be identified, so motorists know you are not part of the crew working and they cannot go around you.  </a:t>
            </a:r>
          </a:p>
        </p:txBody>
      </p:sp>
      <p:sp>
        <p:nvSpPr>
          <p:cNvPr id="4" name="Slide Number Placeholder 3"/>
          <p:cNvSpPr>
            <a:spLocks noGrp="1"/>
          </p:cNvSpPr>
          <p:nvPr>
            <p:ph type="sldNum" sz="quarter" idx="10"/>
          </p:nvPr>
        </p:nvSpPr>
        <p:spPr/>
        <p:txBody>
          <a:bodyPr/>
          <a:lstStyle/>
          <a:p>
            <a:fld id="{E4602A2E-9B10-4F8D-85E1-24042F9422A0}" type="slidenum">
              <a:rPr lang="en-US" smtClean="0"/>
              <a:t>31</a:t>
            </a:fld>
            <a:endParaRPr lang="en-US" dirty="0"/>
          </a:p>
        </p:txBody>
      </p:sp>
    </p:spTree>
    <p:extLst>
      <p:ext uri="{BB962C8B-B14F-4D97-AF65-F5344CB8AC3E}">
        <p14:creationId xmlns:p14="http://schemas.microsoft.com/office/powerpoint/2010/main" val="3304908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Flaggers cannot be more than 1 mile away from their flagger symbol sign.  Most people do not remember the sign seconds after seeing it, especially if they are distracted.  Therefore, we recommend keeping the shortest distance from the flagger sign that gives motorists adequate stopping distance.  If you expect drivers to be going faster than the posted speed limit routinely, you can expand the sign distance in accordance with the table we saw earlier.  Make sure to have an engineering reason behind the change.  Ensure drivers can see the signs.  Only one flagger symbol sign can be posted per travel direction.  Any sign that does not apply to the current condition, should be taken down.  You can cover, fold down, or turn the sign away from traffic so it cannot be read, to ensure motorists are not getting false information about the upcoming situation.    </a:t>
            </a:r>
          </a:p>
        </p:txBody>
      </p:sp>
      <p:sp>
        <p:nvSpPr>
          <p:cNvPr id="4" name="Slide Number Placeholder 3"/>
          <p:cNvSpPr>
            <a:spLocks noGrp="1"/>
          </p:cNvSpPr>
          <p:nvPr>
            <p:ph type="sldNum" sz="quarter" idx="5"/>
          </p:nvPr>
        </p:nvSpPr>
        <p:spPr/>
        <p:txBody>
          <a:bodyPr/>
          <a:lstStyle/>
          <a:p>
            <a:fld id="{E4602A2E-9B10-4F8D-85E1-24042F9422A0}" type="slidenum">
              <a:rPr lang="en-US" smtClean="0"/>
              <a:t>32</a:t>
            </a:fld>
            <a:endParaRPr lang="en-US" dirty="0"/>
          </a:p>
        </p:txBody>
      </p:sp>
    </p:spTree>
    <p:extLst>
      <p:ext uri="{BB962C8B-B14F-4D97-AF65-F5344CB8AC3E}">
        <p14:creationId xmlns:p14="http://schemas.microsoft.com/office/powerpoint/2010/main" val="2284498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B9F0836E-A2DF-40C3-8693-CBBC0EE127DA}" type="slidenum">
              <a:rPr lang="en-US" altLang="en-US" smtClean="0"/>
              <a:pPr eaLnBrk="1" hangingPunct="1">
                <a:spcBef>
                  <a:spcPct val="0"/>
                </a:spcBef>
              </a:pPr>
              <a:t>33</a:t>
            </a:fld>
            <a:endParaRPr lang="en-US" altLang="en-US" dirty="0"/>
          </a:p>
        </p:txBody>
      </p:sp>
      <p:sp>
        <p:nvSpPr>
          <p:cNvPr id="152579" name="Rectangle 2"/>
          <p:cNvSpPr>
            <a:spLocks noGrp="1" noRot="1" noChangeAspect="1" noChangeArrowheads="1" noTextEdit="1"/>
          </p:cNvSpPr>
          <p:nvPr>
            <p:ph type="sldImg"/>
          </p:nvPr>
        </p:nvSpPr>
        <p:spPr>
          <a:xfrm>
            <a:off x="1249363" y="946150"/>
            <a:ext cx="4832350" cy="3624263"/>
          </a:xfrm>
          <a:ln/>
        </p:spPr>
      </p:sp>
      <p:sp>
        <p:nvSpPr>
          <p:cNvPr id="152580"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sz="1300" dirty="0">
                <a:latin typeface="Times New Roman" pitchFamily="18" charset="0"/>
              </a:rPr>
              <a:t>Nighttime flagging starts one-half hour before sunset and ends one-half hour after sunrise.  This requires lighted flagger stations for planned operations.  The preferred method of lighting the stations is using a glow bug type light, which is multi direction and does not cause a glare to motorists.  It lights up a large work area and does not blind the flagger.  If using a light tower, which is directional; you must be careful not to point it so it blinds drivers or the flagger.  The lighting station needs to be projecting onto the flagger, and must be in front of the flagger and high enough to not be glaring in their face.  If you place the lighting behind the flagger, it creates a shadow and does not highlight them, making them unseen.</a:t>
            </a:r>
          </a:p>
          <a:p>
            <a:r>
              <a:rPr lang="en-US" altLang="en-US" dirty="0">
                <a:latin typeface="Times New Roman" pitchFamily="18" charset="0"/>
              </a:rPr>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2998DAE8-BF33-409A-9F18-BDD3404B4586}" type="slidenum">
              <a:rPr lang="en-US" altLang="en-US" smtClean="0"/>
              <a:pPr eaLnBrk="1" hangingPunct="1">
                <a:spcBef>
                  <a:spcPct val="0"/>
                </a:spcBef>
              </a:pPr>
              <a:t>34</a:t>
            </a:fld>
            <a:endParaRPr lang="en-US" altLang="en-US" dirty="0"/>
          </a:p>
        </p:txBody>
      </p:sp>
      <p:sp>
        <p:nvSpPr>
          <p:cNvPr id="153603" name="Rectangle 2"/>
          <p:cNvSpPr>
            <a:spLocks noGrp="1" noRot="1" noChangeAspect="1" noChangeArrowheads="1" noTextEdit="1"/>
          </p:cNvSpPr>
          <p:nvPr>
            <p:ph type="sldImg"/>
          </p:nvPr>
        </p:nvSpPr>
        <p:spPr>
          <a:ln/>
        </p:spPr>
      </p:sp>
      <p:sp>
        <p:nvSpPr>
          <p:cNvPr id="153604"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dirty="0">
                <a:latin typeface="Times New Roman" pitchFamily="18" charset="0"/>
              </a:rPr>
              <a:t>As previously mentioned, flaggers shall be visible at least 1,000 feet away during nighttime so motorists pick up on their reflectivity a long distance away and identify them as a person.  All signs, channelizers, and cones require retro-reflective material with at least 2 bands.  Another recommendation for nighttime use is a light saber or glow wand.  The glow wand helps enhance hand movements giving direction during nighttime flagging operations.  Use good sweeping motions when directing traffic.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Can you see the flagger in the bottom picture?  No!  The light station is placed behind them, creating a shadow and blinding oncoming traffic, making the flagger undetectable.  The glow bug is the best option to be used and is required for planned operations.  Plan ahead for emergencies and have glow bugs available at the minimum for major, high-speed and high-volume routes, if not in all locations.  Lighting stations should not cause problems for anyone, including the traveling public, the flagger, or the crew workers.  Factors to consider when setting up a light station include – location, height of unit and the direction aimed.  </a:t>
            </a: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9B7BD20D-0413-473B-A405-DD99E28B61F5}" type="slidenum">
              <a:rPr lang="en-US" altLang="en-US" smtClean="0"/>
              <a:pPr eaLnBrk="1" hangingPunct="1">
                <a:spcBef>
                  <a:spcPct val="0"/>
                </a:spcBef>
              </a:pPr>
              <a:t>35</a:t>
            </a:fld>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36</a:t>
            </a:fld>
            <a:endParaRPr lang="en-US" dirty="0"/>
          </a:p>
        </p:txBody>
      </p:sp>
    </p:spTree>
    <p:extLst>
      <p:ext uri="{BB962C8B-B14F-4D97-AF65-F5344CB8AC3E}">
        <p14:creationId xmlns:p14="http://schemas.microsoft.com/office/powerpoint/2010/main" val="1567392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37</a:t>
            </a:fld>
            <a:endParaRPr lang="en-US" dirty="0"/>
          </a:p>
        </p:txBody>
      </p:sp>
    </p:spTree>
    <p:extLst>
      <p:ext uri="{BB962C8B-B14F-4D97-AF65-F5344CB8AC3E}">
        <p14:creationId xmlns:p14="http://schemas.microsoft.com/office/powerpoint/2010/main" val="1711903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Flagger Procedures</a:t>
            </a:r>
          </a:p>
        </p:txBody>
      </p:sp>
      <p:sp>
        <p:nvSpPr>
          <p:cNvPr id="4" name="Slide Number Placeholder 3"/>
          <p:cNvSpPr>
            <a:spLocks noGrp="1"/>
          </p:cNvSpPr>
          <p:nvPr>
            <p:ph type="sldNum" sz="quarter" idx="5"/>
          </p:nvPr>
        </p:nvSpPr>
        <p:spPr/>
        <p:txBody>
          <a:bodyPr/>
          <a:lstStyle/>
          <a:p>
            <a:fld id="{E4602A2E-9B10-4F8D-85E1-24042F9422A0}" type="slidenum">
              <a:rPr lang="en-US" smtClean="0"/>
              <a:t>38</a:t>
            </a:fld>
            <a:endParaRPr lang="en-US" dirty="0"/>
          </a:p>
        </p:txBody>
      </p:sp>
    </p:spTree>
    <p:extLst>
      <p:ext uri="{BB962C8B-B14F-4D97-AF65-F5344CB8AC3E}">
        <p14:creationId xmlns:p14="http://schemas.microsoft.com/office/powerpoint/2010/main" val="2930744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05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spcBef>
                <a:spcPct val="30000"/>
              </a:spcBef>
              <a:defRPr sz="1300">
                <a:solidFill>
                  <a:schemeClr val="tx1"/>
                </a:solidFill>
                <a:latin typeface="Times New Roman" pitchFamily="18" charset="0"/>
              </a:defRPr>
            </a:lvl1pPr>
            <a:lvl2pPr marL="769040" indent="-294771" defTabSz="965004" eaLnBrk="0" hangingPunct="0">
              <a:spcBef>
                <a:spcPct val="30000"/>
              </a:spcBef>
              <a:defRPr sz="1300">
                <a:solidFill>
                  <a:schemeClr val="tx1"/>
                </a:solidFill>
                <a:latin typeface="Times New Roman" pitchFamily="18" charset="0"/>
              </a:defRPr>
            </a:lvl2pPr>
            <a:lvl3pPr marL="1184025" indent="-235488" defTabSz="965004" eaLnBrk="0" hangingPunct="0">
              <a:spcBef>
                <a:spcPct val="30000"/>
              </a:spcBef>
              <a:defRPr sz="1300">
                <a:solidFill>
                  <a:schemeClr val="tx1"/>
                </a:solidFill>
                <a:latin typeface="Times New Roman" pitchFamily="18" charset="0"/>
              </a:defRPr>
            </a:lvl3pPr>
            <a:lvl4pPr marL="1658293" indent="-235488" defTabSz="965004" eaLnBrk="0" hangingPunct="0">
              <a:spcBef>
                <a:spcPct val="30000"/>
              </a:spcBef>
              <a:defRPr sz="1300">
                <a:solidFill>
                  <a:schemeClr val="tx1"/>
                </a:solidFill>
                <a:latin typeface="Times New Roman" pitchFamily="18" charset="0"/>
              </a:defRPr>
            </a:lvl4pPr>
            <a:lvl5pPr marL="2132561" indent="-235488" defTabSz="965004" eaLnBrk="0" hangingPunct="0">
              <a:spcBef>
                <a:spcPct val="30000"/>
              </a:spcBef>
              <a:defRPr sz="1300">
                <a:solidFill>
                  <a:schemeClr val="tx1"/>
                </a:solidFill>
                <a:latin typeface="Times New Roman" pitchFamily="18" charset="0"/>
              </a:defRPr>
            </a:lvl5pPr>
            <a:lvl6pPr marL="2606830" indent="-235488" defTabSz="965004" eaLnBrk="0" fontAlgn="base" hangingPunct="0">
              <a:spcBef>
                <a:spcPct val="30000"/>
              </a:spcBef>
              <a:spcAft>
                <a:spcPct val="0"/>
              </a:spcAft>
              <a:defRPr sz="1300">
                <a:solidFill>
                  <a:schemeClr val="tx1"/>
                </a:solidFill>
                <a:latin typeface="Times New Roman" pitchFamily="18" charset="0"/>
              </a:defRPr>
            </a:lvl6pPr>
            <a:lvl7pPr marL="3081098" indent="-235488" defTabSz="965004" eaLnBrk="0" fontAlgn="base" hangingPunct="0">
              <a:spcBef>
                <a:spcPct val="30000"/>
              </a:spcBef>
              <a:spcAft>
                <a:spcPct val="0"/>
              </a:spcAft>
              <a:defRPr sz="1300">
                <a:solidFill>
                  <a:schemeClr val="tx1"/>
                </a:solidFill>
                <a:latin typeface="Times New Roman" pitchFamily="18" charset="0"/>
              </a:defRPr>
            </a:lvl7pPr>
            <a:lvl8pPr marL="3555366" indent="-235488" defTabSz="965004" eaLnBrk="0" fontAlgn="base" hangingPunct="0">
              <a:spcBef>
                <a:spcPct val="30000"/>
              </a:spcBef>
              <a:spcAft>
                <a:spcPct val="0"/>
              </a:spcAft>
              <a:defRPr sz="1300">
                <a:solidFill>
                  <a:schemeClr val="tx1"/>
                </a:solidFill>
                <a:latin typeface="Times New Roman" pitchFamily="18" charset="0"/>
              </a:defRPr>
            </a:lvl8pPr>
            <a:lvl9pPr marL="4029635" indent="-235488" defTabSz="965004"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325B234A-7D0D-426C-947B-2F41C8DC7B05}" type="slidenum">
              <a:rPr lang="en-US" altLang="en-US" smtClean="0">
                <a:solidFill>
                  <a:srgbClr val="000000"/>
                </a:solidFill>
              </a:rPr>
              <a:pPr eaLnBrk="1" hangingPunct="1">
                <a:spcBef>
                  <a:spcPct val="0"/>
                </a:spcBef>
              </a:pPr>
              <a:t>39</a:t>
            </a:fld>
            <a:endParaRPr lang="en-US" altLang="en-US" dirty="0">
              <a:solidFill>
                <a:srgbClr val="000000"/>
              </a:solidFill>
            </a:endParaRPr>
          </a:p>
        </p:txBody>
      </p:sp>
      <p:sp>
        <p:nvSpPr>
          <p:cNvPr id="137219" name="Rectangle 4098"/>
          <p:cNvSpPr>
            <a:spLocks noGrp="1" noRot="1" noChangeAspect="1" noChangeArrowheads="1" noTextEdit="1"/>
          </p:cNvSpPr>
          <p:nvPr>
            <p:ph type="sldImg"/>
          </p:nvPr>
        </p:nvSpPr>
        <p:spPr>
          <a:xfrm>
            <a:off x="1257300" y="720725"/>
            <a:ext cx="4800600" cy="3600450"/>
          </a:xfrm>
          <a:ln/>
        </p:spPr>
      </p:sp>
      <p:sp>
        <p:nvSpPr>
          <p:cNvPr id="137221" name="Notes Placeholder 2"/>
          <p:cNvSpPr>
            <a:spLocks noGrp="1"/>
          </p:cNvSpPr>
          <p:nvPr>
            <p:ph type="body" idx="1"/>
          </p:nvPr>
        </p:nvSpPr>
        <p:spPr>
          <a:xfrm>
            <a:off x="731520" y="4648200"/>
            <a:ext cx="585216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Flaggers should not flag for more than 2 hours at one time without a break.  Operations should be planned to have enough crew members to swap duties. Supervisors shall provide flaggers with a 15 minute break every 2 hours.  An automated flagger is another great tool that can be used.  </a:t>
            </a:r>
          </a:p>
          <a:p>
            <a:endParaRPr lang="en-US" altLang="en-US" dirty="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What doesn’t look right with this picture?  Flaggers are important because they control the flow of traffic, alert the crew when vehicles fail to stop, or are going too fast as they approach the work area.  They should be visible and mobile so they can get away from errant vehicles if needed.  Sitting in a chair is not allowed while flagging.  The employee standing with his back to traffic is blocking the flagger’s view and is not wearing high-visibility apparel.  Additionally, the flagger should have direct control of the STOP/SLOW paddle at all times and should not leave the device unattended on a cart or in a channelizer.  The STOP/SLOW paddle must remain visible by all approaching traffic.  In this case, it would be blocked by the first stopped vehicle.    </a:t>
            </a:r>
          </a:p>
        </p:txBody>
      </p:sp>
      <p:sp>
        <p:nvSpPr>
          <p:cNvPr id="4" name="Slide Number Placeholder 3"/>
          <p:cNvSpPr>
            <a:spLocks noGrp="1"/>
          </p:cNvSpPr>
          <p:nvPr>
            <p:ph type="sldNum" sz="quarter" idx="5"/>
          </p:nvPr>
        </p:nvSpPr>
        <p:spPr/>
        <p:txBody>
          <a:bodyPr/>
          <a:lstStyle/>
          <a:p>
            <a:fld id="{E4602A2E-9B10-4F8D-85E1-24042F9422A0}" type="slidenum">
              <a:rPr lang="en-US" smtClean="0"/>
              <a:t>4</a:t>
            </a:fld>
            <a:endParaRPr lang="en-US" dirty="0"/>
          </a:p>
        </p:txBody>
      </p:sp>
    </p:spTree>
    <p:extLst>
      <p:ext uri="{BB962C8B-B14F-4D97-AF65-F5344CB8AC3E}">
        <p14:creationId xmlns:p14="http://schemas.microsoft.com/office/powerpoint/2010/main" val="756030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Flaggers shall not use cellphones, ear buds, or headphones while flagging.  The ONLY time it would be okay to have your cell phone out is in the event of an accident and you need to call 911.  Flaggers should not be distracted and on the phone.  Listening to music is also not acceptable while performing flagging operations.  Flaggers need to be alert and aware of what is going on around them.  If you are listening to music or on a phone call, you cannot hear what is happening around you and be fully aware.  </a:t>
            </a:r>
          </a:p>
        </p:txBody>
      </p:sp>
      <p:sp>
        <p:nvSpPr>
          <p:cNvPr id="4" name="Slide Number Placeholder 3"/>
          <p:cNvSpPr>
            <a:spLocks noGrp="1"/>
          </p:cNvSpPr>
          <p:nvPr>
            <p:ph type="sldNum" sz="quarter" idx="5"/>
          </p:nvPr>
        </p:nvSpPr>
        <p:spPr/>
        <p:txBody>
          <a:bodyPr/>
          <a:lstStyle/>
          <a:p>
            <a:fld id="{E4602A2E-9B10-4F8D-85E1-24042F9422A0}" type="slidenum">
              <a:rPr lang="en-US" smtClean="0"/>
              <a:t>40</a:t>
            </a:fld>
            <a:endParaRPr lang="en-US" dirty="0"/>
          </a:p>
        </p:txBody>
      </p:sp>
    </p:spTree>
    <p:extLst>
      <p:ext uri="{BB962C8B-B14F-4D97-AF65-F5344CB8AC3E}">
        <p14:creationId xmlns:p14="http://schemas.microsoft.com/office/powerpoint/2010/main" val="1204043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only 3 hand signals for flagging</a:t>
            </a:r>
          </a:p>
        </p:txBody>
      </p:sp>
      <p:sp>
        <p:nvSpPr>
          <p:cNvPr id="4" name="Slide Number Placeholder 3"/>
          <p:cNvSpPr>
            <a:spLocks noGrp="1"/>
          </p:cNvSpPr>
          <p:nvPr>
            <p:ph type="sldNum" sz="quarter" idx="10"/>
          </p:nvPr>
        </p:nvSpPr>
        <p:spPr/>
        <p:txBody>
          <a:bodyPr/>
          <a:lstStyle/>
          <a:p>
            <a:fld id="{8B3B8E65-635A-4FCF-AF1E-0E0B1788381B}"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306223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1A14E3DB-F239-4C0A-8B35-E086AA7FDC55}" type="slidenum">
              <a:rPr lang="en-US" altLang="en-US" smtClean="0"/>
              <a:pPr eaLnBrk="1" hangingPunct="1">
                <a:spcBef>
                  <a:spcPct val="0"/>
                </a:spcBef>
              </a:pPr>
              <a:t>42</a:t>
            </a:fld>
            <a:endParaRPr lang="en-US" altLang="en-US" dirty="0"/>
          </a:p>
        </p:txBody>
      </p:sp>
      <p:sp>
        <p:nvSpPr>
          <p:cNvPr id="139267" name="Rectangle 2"/>
          <p:cNvSpPr>
            <a:spLocks noGrp="1" noRot="1" noChangeAspect="1" noChangeArrowheads="1" noTextEdit="1"/>
          </p:cNvSpPr>
          <p:nvPr>
            <p:ph type="sldImg"/>
          </p:nvPr>
        </p:nvSpPr>
        <p:spPr>
          <a:ln/>
        </p:spPr>
      </p:sp>
      <p:sp>
        <p:nvSpPr>
          <p:cNvPr id="139268"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Stopping traffic, which is the arm fully extended and the other hand straight up in the air.  Releasing traffic, turn the paddle to the SLOW side and give motorists an assertive sweeping motion in the direction you want them to go.  Slowing traffic, a simple up and down motion is used.  </a:t>
            </a:r>
            <a:endParaRPr lang="en-US" altLang="en-US" dirty="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428">
              <a:defRPr/>
            </a:pPr>
            <a:r>
              <a:rPr lang="en-US" b="0" i="0" dirty="0"/>
              <a:t>For stopping traffic, understand that a flagger must be on the shoulder of a roadway and not IN the roadway.  You need to be visible.  Think about the alignment - try to avoid curves and find a location where you will be easily seen by oncoming traffic.  You must hold the flagger paddle in the right hand closest to traffic, with your arm fully extended displaying the STOP side.  Your left hand should be straight up.  Stop the first vehicle, make eye contact with the driver, and ensure the second vehicle is stopping.   </a:t>
            </a:r>
          </a:p>
        </p:txBody>
      </p:sp>
      <p:sp>
        <p:nvSpPr>
          <p:cNvPr id="4" name="Slide Number Placeholder 3"/>
          <p:cNvSpPr>
            <a:spLocks noGrp="1"/>
          </p:cNvSpPr>
          <p:nvPr>
            <p:ph type="sldNum" sz="quarter" idx="10"/>
          </p:nvPr>
        </p:nvSpPr>
        <p:spPr/>
        <p:txBody>
          <a:bodyPr/>
          <a:lstStyle/>
          <a:p>
            <a:fld id="{E8DD2E35-B471-4C70-9578-B97BD1EBBE84}"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885385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428">
              <a:defRPr/>
            </a:pPr>
            <a:r>
              <a:rPr lang="en-US" b="0" i="0" dirty="0"/>
              <a:t>After the second vehicle has stopped, you can start proceeding out towards the center of the roadway.  Do not cross the center line.  Stay in your lane and place the flagger paddle close to the center line to make it visible.  Always keep the paddle in your right hand.  </a:t>
            </a:r>
            <a:endParaRPr lang="en-US" dirty="0"/>
          </a:p>
        </p:txBody>
      </p:sp>
      <p:sp>
        <p:nvSpPr>
          <p:cNvPr id="4" name="Slide Number Placeholder 3"/>
          <p:cNvSpPr>
            <a:spLocks noGrp="1"/>
          </p:cNvSpPr>
          <p:nvPr>
            <p:ph type="sldNum" sz="quarter" idx="10"/>
          </p:nvPr>
        </p:nvSpPr>
        <p:spPr/>
        <p:txBody>
          <a:bodyPr/>
          <a:lstStyle/>
          <a:p>
            <a:fld id="{E4602A2E-9B10-4F8D-85E1-24042F9422A0}"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40454879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428">
              <a:defRPr/>
            </a:pPr>
            <a:r>
              <a:rPr lang="en-US" b="0" i="0" dirty="0"/>
              <a:t>After you get to the center, if traffic will be stopped for several minutes, you do not have to keep your left hand up the entire time.  Pay attention to what is going on, periodically checking on the traffic coming from behind from the flagger at the other end of the work zone.  Do not turn your back to the traffic you already have stopped.  </a:t>
            </a:r>
          </a:p>
        </p:txBody>
      </p:sp>
      <p:sp>
        <p:nvSpPr>
          <p:cNvPr id="4" name="Slide Number Placeholder 3"/>
          <p:cNvSpPr>
            <a:spLocks noGrp="1"/>
          </p:cNvSpPr>
          <p:nvPr>
            <p:ph type="sldNum" sz="quarter" idx="10"/>
          </p:nvPr>
        </p:nvSpPr>
        <p:spPr/>
        <p:txBody>
          <a:bodyPr/>
          <a:lstStyle/>
          <a:p>
            <a:fld id="{E8DD2E35-B471-4C70-9578-B97BD1EBBE84}"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703095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428">
              <a:defRPr/>
            </a:pPr>
            <a:r>
              <a:rPr lang="en-US" b="0" i="0" dirty="0"/>
              <a:t>Once you have confirmed all opposing traffic has cleared, you are ready to release the traffic queue.  Raise your left hand again, proceed back toward the shoulder of the road, keeping the STOP paddle visible at all times.  </a:t>
            </a:r>
            <a:endParaRPr lang="en-US" dirty="0"/>
          </a:p>
        </p:txBody>
      </p:sp>
      <p:sp>
        <p:nvSpPr>
          <p:cNvPr id="4" name="Slide Number Placeholder 3"/>
          <p:cNvSpPr>
            <a:spLocks noGrp="1"/>
          </p:cNvSpPr>
          <p:nvPr>
            <p:ph type="sldNum" sz="quarter" idx="10"/>
          </p:nvPr>
        </p:nvSpPr>
        <p:spPr/>
        <p:txBody>
          <a:bodyPr/>
          <a:lstStyle/>
          <a:p>
            <a:fld id="{E8DD2E35-B471-4C70-9578-B97BD1EBBE84}"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4763982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428">
              <a:defRPr/>
            </a:pPr>
            <a:r>
              <a:rPr lang="en-US" b="0" i="0" dirty="0"/>
              <a:t>When you reach the shoulder, turn the flag paddle to SLOW and use your left arm to motion traffic in the direction you want them to go.  If it is the far lane, leave the paddle extended in the lane and give them a big sweeping motion into the far lane, if it is the near lane – bring them straight into the lane with smaller sweeping motions.  If motorists are going to fast, slow them down by using an up and down motion with your left hand, palm facing down.</a:t>
            </a:r>
            <a:endParaRPr lang="en-US" dirty="0"/>
          </a:p>
          <a:p>
            <a:endParaRPr lang="en-US" dirty="0"/>
          </a:p>
        </p:txBody>
      </p:sp>
      <p:sp>
        <p:nvSpPr>
          <p:cNvPr id="4" name="Slide Number Placeholder 3"/>
          <p:cNvSpPr>
            <a:spLocks noGrp="1"/>
          </p:cNvSpPr>
          <p:nvPr>
            <p:ph type="sldNum" sz="quarter" idx="10"/>
          </p:nvPr>
        </p:nvSpPr>
        <p:spPr/>
        <p:txBody>
          <a:bodyPr/>
          <a:lstStyle/>
          <a:p>
            <a:fld id="{E8DD2E35-B471-4C70-9578-B97BD1EBBE84}"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4225120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The expectation going forward is to channelize the entire work area for longer duration operations, such as bridge inspections or any operation where the crew will be there for a while.  This will draw attention as vehicles are coming up and show them where to go.  If this is not done, use the 3-2-1 cone method.  When using 3 cones, place one on the center line, one in the middle of the roadway, and the other on the shoulder.  Stand on the shoulder a little bit away from the channelizers.  The cones act as a stop bar, indicating to motorists where to stop.  Stop the first vehicle and follow normal procedures, moving toward the center of the roadway.  If you will be releasing traffic into the other lane, you can leave the cones in place and move back to the shoulder when ready to release traffic.  If using the lane closest to the flagger, remove the middle cone as you proceed back to the shoulder.  When on the shoulder, turn the paddle to SLOW and release traffic.  When all cars have gone through the gate, turn the paddle back to STOP and return the cone to the roadway.  </a:t>
            </a:r>
          </a:p>
          <a:p>
            <a:endParaRPr lang="en-US" b="0" i="0" dirty="0"/>
          </a:p>
          <a:p>
            <a:r>
              <a:rPr lang="en-US" b="0" i="0" dirty="0"/>
              <a:t>When using 2 cones, it can be done a couple different ways – put one in the middle and one on the centerline, one in the middle and one on the edge line, or one on the edge line and one on the center line.  The goal is to draw attention to drivers, so it is recommended to always have one in the center.  If a motorist is not paying attention and runs over a cone, it will wake them up.   </a:t>
            </a:r>
          </a:p>
          <a:p>
            <a:endParaRPr lang="en-US" b="0" i="0" dirty="0"/>
          </a:p>
          <a:p>
            <a:r>
              <a:rPr lang="en-US" b="0" i="0" dirty="0"/>
              <a:t>When using only 1 cone, it goes in the center of the roadway.  Flagger stations are required to use at least 1 cone if not channelizing the entire work area.  It is preferred to use at least 1 cone even when the entire work zone is channelized.  Follow the same procedures to stop and release traffic, carrying the cone with you as you proceed back to the shoulder.  Channelizers may used at the discretion of the: District Maintenance Engineer, Safety &amp; Health Manager, Superintendent and/or Supervisor.  Contact your Safety &amp; Health Manager and/or Work Zone Coordinator with any questions   </a:t>
            </a:r>
          </a:p>
          <a:p>
            <a:r>
              <a:rPr lang="en-US" b="0" i="0" dirty="0"/>
              <a:t>There may be instances when you have to move the cone to allow traffic to pass, such as when traffic has stopped too close to the cone or to accommodate an over-weight over-dimension load. </a:t>
            </a:r>
          </a:p>
          <a:p>
            <a:r>
              <a:rPr lang="en-US" dirty="0"/>
              <a:t> </a:t>
            </a:r>
          </a:p>
          <a:p>
            <a:endParaRPr lang="en-US" dirty="0"/>
          </a:p>
        </p:txBody>
      </p:sp>
      <p:sp>
        <p:nvSpPr>
          <p:cNvPr id="4" name="Slide Number Placeholder 3"/>
          <p:cNvSpPr>
            <a:spLocks noGrp="1"/>
          </p:cNvSpPr>
          <p:nvPr>
            <p:ph type="sldNum" sz="quarter" idx="10"/>
          </p:nvPr>
        </p:nvSpPr>
        <p:spPr/>
        <p:txBody>
          <a:bodyPr/>
          <a:lstStyle/>
          <a:p>
            <a:fld id="{E8DD2E35-B471-4C70-9578-B97BD1EBBE84}"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6568319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49</a:t>
            </a:fld>
            <a:endParaRPr lang="en-US" dirty="0"/>
          </a:p>
        </p:txBody>
      </p:sp>
    </p:spTree>
    <p:extLst>
      <p:ext uri="{BB962C8B-B14F-4D97-AF65-F5344CB8AC3E}">
        <p14:creationId xmlns:p14="http://schemas.microsoft.com/office/powerpoint/2010/main" val="3501145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444DA7BB-15B4-453B-BA98-9EFA9BF8EA0F}" type="slidenum">
              <a:rPr lang="en-US" altLang="en-US" smtClean="0"/>
              <a:pPr eaLnBrk="1" hangingPunct="1">
                <a:spcBef>
                  <a:spcPct val="0"/>
                </a:spcBef>
              </a:pPr>
              <a:t>5</a:t>
            </a:fld>
            <a:endParaRPr lang="en-US" altLang="en-US" dirty="0"/>
          </a:p>
        </p:txBody>
      </p:sp>
      <p:sp>
        <p:nvSpPr>
          <p:cNvPr id="121859" name="Rectangle 2"/>
          <p:cNvSpPr>
            <a:spLocks noGrp="1" noRot="1" noChangeAspect="1" noChangeArrowheads="1" noTextEdit="1"/>
          </p:cNvSpPr>
          <p:nvPr>
            <p:ph type="sldImg"/>
          </p:nvPr>
        </p:nvSpPr>
        <p:spPr>
          <a:ln/>
        </p:spPr>
      </p:sp>
      <p:sp>
        <p:nvSpPr>
          <p:cNvPr id="121860"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The Manual on Uniform Traffic Control Devices, Chapter 6E, talks about minimum requirements for flaggers across the country and this is where we derive our information.  The MUTCD contains federal requirements and our baseline guidance from the national standards governing all traffic control devices.  All public agencies and owners of private roads open to public travel across the nation rely on the MUTCD to bring uniformity to the roadway.  The MUTCD plays a vital role in improving safety and mobility of all road users. </a:t>
            </a:r>
            <a:r>
              <a:rPr lang="en-US" sz="1300" dirty="0"/>
              <a:t>Traffic control devices are critical for safe and efficient transportation.  By setting minimum standards and providing guidance, the MUTCD ensures uniformity of traffic control devices across the nation. The use of uniform traffic control helps reduce crashes and congestion, and improves the efficiency of the surface transportation system.  To find the current version of the MUTCD, visit the link provided on the screen.   </a:t>
            </a:r>
            <a:endParaRPr lang="en-US" altLang="en-US" u="none" dirty="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flaggers communicate? </a:t>
            </a:r>
          </a:p>
        </p:txBody>
      </p:sp>
      <p:sp>
        <p:nvSpPr>
          <p:cNvPr id="4" name="Slide Number Placeholder 3"/>
          <p:cNvSpPr>
            <a:spLocks noGrp="1"/>
          </p:cNvSpPr>
          <p:nvPr>
            <p:ph type="sldNum" sz="quarter" idx="5"/>
          </p:nvPr>
        </p:nvSpPr>
        <p:spPr/>
        <p:txBody>
          <a:bodyPr/>
          <a:lstStyle/>
          <a:p>
            <a:fld id="{E4602A2E-9B10-4F8D-85E1-24042F9422A0}" type="slidenum">
              <a:rPr lang="en-US" smtClean="0"/>
              <a:t>50</a:t>
            </a:fld>
            <a:endParaRPr lang="en-US" dirty="0"/>
          </a:p>
        </p:txBody>
      </p:sp>
    </p:spTree>
    <p:extLst>
      <p:ext uri="{BB962C8B-B14F-4D97-AF65-F5344CB8AC3E}">
        <p14:creationId xmlns:p14="http://schemas.microsoft.com/office/powerpoint/2010/main" val="23815119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05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004" eaLnBrk="0" hangingPunct="0">
              <a:spcBef>
                <a:spcPct val="30000"/>
              </a:spcBef>
              <a:defRPr sz="1300">
                <a:solidFill>
                  <a:schemeClr val="tx1"/>
                </a:solidFill>
                <a:latin typeface="Times New Roman" pitchFamily="18" charset="0"/>
              </a:defRPr>
            </a:lvl1pPr>
            <a:lvl2pPr marL="769040" indent="-294771" defTabSz="965004" eaLnBrk="0" hangingPunct="0">
              <a:spcBef>
                <a:spcPct val="30000"/>
              </a:spcBef>
              <a:defRPr sz="1300">
                <a:solidFill>
                  <a:schemeClr val="tx1"/>
                </a:solidFill>
                <a:latin typeface="Times New Roman" pitchFamily="18" charset="0"/>
              </a:defRPr>
            </a:lvl2pPr>
            <a:lvl3pPr marL="1184025" indent="-235488" defTabSz="965004" eaLnBrk="0" hangingPunct="0">
              <a:spcBef>
                <a:spcPct val="30000"/>
              </a:spcBef>
              <a:defRPr sz="1300">
                <a:solidFill>
                  <a:schemeClr val="tx1"/>
                </a:solidFill>
                <a:latin typeface="Times New Roman" pitchFamily="18" charset="0"/>
              </a:defRPr>
            </a:lvl3pPr>
            <a:lvl4pPr marL="1658293" indent="-235488" defTabSz="965004" eaLnBrk="0" hangingPunct="0">
              <a:spcBef>
                <a:spcPct val="30000"/>
              </a:spcBef>
              <a:defRPr sz="1300">
                <a:solidFill>
                  <a:schemeClr val="tx1"/>
                </a:solidFill>
                <a:latin typeface="Times New Roman" pitchFamily="18" charset="0"/>
              </a:defRPr>
            </a:lvl4pPr>
            <a:lvl5pPr marL="2132561" indent="-235488" defTabSz="965004" eaLnBrk="0" hangingPunct="0">
              <a:spcBef>
                <a:spcPct val="30000"/>
              </a:spcBef>
              <a:defRPr sz="1300">
                <a:solidFill>
                  <a:schemeClr val="tx1"/>
                </a:solidFill>
                <a:latin typeface="Times New Roman" pitchFamily="18" charset="0"/>
              </a:defRPr>
            </a:lvl5pPr>
            <a:lvl6pPr marL="2606830" indent="-235488" defTabSz="965004" eaLnBrk="0" fontAlgn="base" hangingPunct="0">
              <a:spcBef>
                <a:spcPct val="30000"/>
              </a:spcBef>
              <a:spcAft>
                <a:spcPct val="0"/>
              </a:spcAft>
              <a:defRPr sz="1300">
                <a:solidFill>
                  <a:schemeClr val="tx1"/>
                </a:solidFill>
                <a:latin typeface="Times New Roman" pitchFamily="18" charset="0"/>
              </a:defRPr>
            </a:lvl6pPr>
            <a:lvl7pPr marL="3081098" indent="-235488" defTabSz="965004" eaLnBrk="0" fontAlgn="base" hangingPunct="0">
              <a:spcBef>
                <a:spcPct val="30000"/>
              </a:spcBef>
              <a:spcAft>
                <a:spcPct val="0"/>
              </a:spcAft>
              <a:defRPr sz="1300">
                <a:solidFill>
                  <a:schemeClr val="tx1"/>
                </a:solidFill>
                <a:latin typeface="Times New Roman" pitchFamily="18" charset="0"/>
              </a:defRPr>
            </a:lvl7pPr>
            <a:lvl8pPr marL="3555366" indent="-235488" defTabSz="965004" eaLnBrk="0" fontAlgn="base" hangingPunct="0">
              <a:spcBef>
                <a:spcPct val="30000"/>
              </a:spcBef>
              <a:spcAft>
                <a:spcPct val="0"/>
              </a:spcAft>
              <a:defRPr sz="1300">
                <a:solidFill>
                  <a:schemeClr val="tx1"/>
                </a:solidFill>
                <a:latin typeface="Times New Roman" pitchFamily="18" charset="0"/>
              </a:defRPr>
            </a:lvl8pPr>
            <a:lvl9pPr marL="4029635" indent="-235488" defTabSz="965004"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6B6735F2-4B4E-4061-9D99-0833214651D1}" type="slidenum">
              <a:rPr lang="en-US" altLang="en-US" smtClean="0">
                <a:solidFill>
                  <a:srgbClr val="000000"/>
                </a:solidFill>
              </a:rPr>
              <a:pPr eaLnBrk="1" hangingPunct="1">
                <a:spcBef>
                  <a:spcPct val="0"/>
                </a:spcBef>
              </a:pPr>
              <a:t>51</a:t>
            </a:fld>
            <a:endParaRPr lang="en-US" altLang="en-US" dirty="0">
              <a:solidFill>
                <a:srgbClr val="000000"/>
              </a:solidFill>
            </a:endParaRPr>
          </a:p>
        </p:txBody>
      </p:sp>
      <p:sp>
        <p:nvSpPr>
          <p:cNvPr id="142339" name="Rectangle 2"/>
          <p:cNvSpPr>
            <a:spLocks noGrp="1" noRot="1" noChangeAspect="1" noChangeArrowheads="1" noTextEdit="1"/>
          </p:cNvSpPr>
          <p:nvPr>
            <p:ph type="sldImg"/>
          </p:nvPr>
        </p:nvSpPr>
        <p:spPr>
          <a:xfrm>
            <a:off x="1257300" y="720725"/>
            <a:ext cx="4800600" cy="3600450"/>
          </a:xfrm>
          <a:ln/>
        </p:spPr>
      </p:sp>
      <p:sp>
        <p:nvSpPr>
          <p:cNvPr id="142340"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81472">
              <a:lnSpc>
                <a:spcPct val="80000"/>
              </a:lnSpc>
              <a:spcBef>
                <a:spcPct val="0"/>
              </a:spcBef>
            </a:pPr>
            <a:r>
              <a:rPr lang="en-US" altLang="en-US" dirty="0">
                <a:latin typeface="Times New Roman" pitchFamily="18" charset="0"/>
              </a:rPr>
              <a:t>Before the day begins, a lead flagger needs to be designated; this person has control over the flagging operations.  They will be the one who makes decisions on how to handle the situation in the event of an emergency.  If you hear or see an emergency vehicle, communicate with the lead flagger who will determine further actions.  This job is not suited for a new flagger.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910BA8B5-C554-40A3-A20F-488E9B8FBD50}" type="slidenum">
              <a:rPr lang="en-US" altLang="en-US" smtClean="0"/>
              <a:pPr eaLnBrk="1" hangingPunct="1">
                <a:spcBef>
                  <a:spcPct val="0"/>
                </a:spcBef>
              </a:pPr>
              <a:t>52</a:t>
            </a:fld>
            <a:endParaRPr lang="en-US" altLang="en-US" dirty="0"/>
          </a:p>
        </p:txBody>
      </p:sp>
      <p:sp>
        <p:nvSpPr>
          <p:cNvPr id="163843" name="Rectangle 1026"/>
          <p:cNvSpPr>
            <a:spLocks noGrp="1" noRot="1" noChangeAspect="1" noChangeArrowheads="1" noTextEdit="1"/>
          </p:cNvSpPr>
          <p:nvPr>
            <p:ph type="sldImg"/>
          </p:nvPr>
        </p:nvSpPr>
        <p:spPr>
          <a:ln/>
        </p:spPr>
      </p:sp>
      <p:sp>
        <p:nvSpPr>
          <p:cNvPr id="163844"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Emergency vehicles do have the right of way, but, it should be understood they cannot pass through the work zone until it has been cleared and safe for them to proceed.  If you can hear sirens coming in the distance, the lead flagger should hold all vehicles, let traffic already inside the work area flush out, then allow the emergency vehicles to enter unaffected.  There will generally be more than one emergency vehicle; do not allow other traffic to start moving again until the lead flagger feels comfortable it is safe to proceed.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66C618A8-9592-4A34-A921-F2982C1F53F4}" type="slidenum">
              <a:rPr lang="en-US" altLang="en-US" smtClean="0"/>
              <a:pPr eaLnBrk="1" hangingPunct="1">
                <a:spcBef>
                  <a:spcPct val="0"/>
                </a:spcBef>
              </a:pPr>
              <a:t>53</a:t>
            </a:fld>
            <a:endParaRPr lang="en-US" altLang="en-US" dirty="0"/>
          </a:p>
        </p:txBody>
      </p:sp>
      <p:sp>
        <p:nvSpPr>
          <p:cNvPr id="143363" name="Rectangle 2"/>
          <p:cNvSpPr>
            <a:spLocks noGrp="1" noRot="1" noChangeAspect="1" noChangeArrowheads="1" noTextEdit="1"/>
          </p:cNvSpPr>
          <p:nvPr>
            <p:ph type="sldImg"/>
          </p:nvPr>
        </p:nvSpPr>
        <p:spPr>
          <a:ln/>
        </p:spPr>
      </p:sp>
      <p:sp>
        <p:nvSpPr>
          <p:cNvPr id="2" name="Notes Placeholder 1">
            <a:extLst>
              <a:ext uri="{FF2B5EF4-FFF2-40B4-BE49-F238E27FC236}">
                <a16:creationId xmlns:a16="http://schemas.microsoft.com/office/drawing/2014/main" id="{720D8E70-EA7A-4ABA-9115-1AAB95DE7371}"/>
              </a:ext>
            </a:extLst>
          </p:cNvPr>
          <p:cNvSpPr>
            <a:spLocks noGrp="1"/>
          </p:cNvSpPr>
          <p:nvPr>
            <p:ph type="body" idx="1"/>
          </p:nvPr>
        </p:nvSpPr>
        <p:spPr/>
        <p:txBody>
          <a:bodyPr/>
          <a:lstStyle/>
          <a:p>
            <a:r>
              <a:rPr lang="en-US" dirty="0"/>
              <a:t>How do flaggers communicate?  The preferred method is 2-way hand-held radios.  If radios are not available or you are in a short work zone where you can see both flaggers at each end as well as the cars that are coming through, you can flag without radios.  If not using radios, the lead flagger can dictate hand signals to be used among flaggers.  These should be kept simple and easily understood.  For example, if you have more than 2 flaggers, the lead flagger can raise the paddle twice, to signal the second flagger to release his queue of stopped traffic.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9943B644-3032-4000-8F11-8C4F4AD65825}" type="slidenum">
              <a:rPr lang="en-US" altLang="en-US" smtClean="0"/>
              <a:pPr eaLnBrk="1" hangingPunct="1">
                <a:spcBef>
                  <a:spcPct val="0"/>
                </a:spcBef>
              </a:pPr>
              <a:t>54</a:t>
            </a:fld>
            <a:endParaRPr lang="en-US" altLang="en-US" dirty="0"/>
          </a:p>
        </p:txBody>
      </p:sp>
      <p:sp>
        <p:nvSpPr>
          <p:cNvPr id="144387" name="Rectangle 2"/>
          <p:cNvSpPr>
            <a:spLocks noGrp="1" noRot="1" noChangeAspect="1" noChangeArrowheads="1" noTextEdit="1"/>
          </p:cNvSpPr>
          <p:nvPr>
            <p:ph type="sldImg"/>
          </p:nvPr>
        </p:nvSpPr>
        <p:spPr>
          <a:ln/>
        </p:spPr>
      </p:sp>
      <p:sp>
        <p:nvSpPr>
          <p:cNvPr id="2" name="Notes Placeholder 1">
            <a:extLst>
              <a:ext uri="{FF2B5EF4-FFF2-40B4-BE49-F238E27FC236}">
                <a16:creationId xmlns:a16="http://schemas.microsoft.com/office/drawing/2014/main" id="{8EFC4A6D-29FC-4263-81B6-B1D9947ED35C}"/>
              </a:ext>
            </a:extLst>
          </p:cNvPr>
          <p:cNvSpPr>
            <a:spLocks noGrp="1"/>
          </p:cNvSpPr>
          <p:nvPr>
            <p:ph type="body" idx="1"/>
          </p:nvPr>
        </p:nvSpPr>
        <p:spPr/>
        <p:txBody>
          <a:bodyPr/>
          <a:lstStyle/>
          <a:p>
            <a:r>
              <a:rPr lang="en-US" dirty="0"/>
              <a:t>Hand-held radios are the preferred ones to use.  They can reach up to 3 miles, but they are not guaranteed beyond 2 to 3 miles.  Keep in mind the surrounding terrain; sometimes a large hill will not allow radio communication to work, but a radio should be used when possible.  MoDOT workers are allowed to use only FCC devices.  Flaggers should ensure radios are fully charged and have extra batteries before leaving for the jobsite.  If radios are not available or stop working in the middle of a job, a pilot vehicle should be used.  The pilot vehicle will escort the traffic queue through the work zone.  In an emergency situation where a radio and pilot vehicle are not available, you can use the pass the hat method.  Give the last car in the line of traffic a hat and ask them to give it to the flagger on the other end of the work zone.  This lets the other flagger know it is safe to release his line of traffic.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55</a:t>
            </a:fld>
            <a:endParaRPr lang="en-US" dirty="0"/>
          </a:p>
        </p:txBody>
      </p:sp>
    </p:spTree>
    <p:extLst>
      <p:ext uri="{BB962C8B-B14F-4D97-AF65-F5344CB8AC3E}">
        <p14:creationId xmlns:p14="http://schemas.microsoft.com/office/powerpoint/2010/main" val="6778129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common types of flagging - single, two flagger operations, and sometimes the advanced or additional type flagger.  </a:t>
            </a:r>
          </a:p>
        </p:txBody>
      </p:sp>
      <p:sp>
        <p:nvSpPr>
          <p:cNvPr id="4" name="Slide Number Placeholder 3"/>
          <p:cNvSpPr>
            <a:spLocks noGrp="1"/>
          </p:cNvSpPr>
          <p:nvPr>
            <p:ph type="sldNum" sz="quarter" idx="5"/>
          </p:nvPr>
        </p:nvSpPr>
        <p:spPr/>
        <p:txBody>
          <a:bodyPr/>
          <a:lstStyle/>
          <a:p>
            <a:fld id="{E4602A2E-9B10-4F8D-85E1-24042F9422A0}" type="slidenum">
              <a:rPr lang="en-US" smtClean="0"/>
              <a:t>56</a:t>
            </a:fld>
            <a:endParaRPr lang="en-US" dirty="0"/>
          </a:p>
        </p:txBody>
      </p:sp>
    </p:spTree>
    <p:extLst>
      <p:ext uri="{BB962C8B-B14F-4D97-AF65-F5344CB8AC3E}">
        <p14:creationId xmlns:p14="http://schemas.microsoft.com/office/powerpoint/2010/main" val="8645889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work area for a true single flagger who will be controlling both directions of traffic, should look similar to this illustration.  The flagger needs to be opposite the work crew so they are separate and visible.  This would be for low volume and low speed routes.  This is not the preferred method and should be used only when all three of the following are met – traffic volumes are less than 500 vehicles per day; sight distance in both directions is greater than 1,000 feet, and the activity area is less than 500 feet.  An example would be filling a pothole or removing a large piece of debris from the roadway.  Single flagging operations should NOT be conducted during nighttime work zone operations.  </a:t>
            </a:r>
          </a:p>
        </p:txBody>
      </p:sp>
      <p:sp>
        <p:nvSpPr>
          <p:cNvPr id="4" name="Slide Number Placeholder 3"/>
          <p:cNvSpPr>
            <a:spLocks noGrp="1"/>
          </p:cNvSpPr>
          <p:nvPr>
            <p:ph type="sldNum" sz="quarter" idx="5"/>
          </p:nvPr>
        </p:nvSpPr>
        <p:spPr/>
        <p:txBody>
          <a:bodyPr/>
          <a:lstStyle/>
          <a:p>
            <a:fld id="{E4602A2E-9B10-4F8D-85E1-24042F9422A0}" type="slidenum">
              <a:rPr lang="en-US" smtClean="0"/>
              <a:t>57</a:t>
            </a:fld>
            <a:endParaRPr lang="en-US" dirty="0"/>
          </a:p>
        </p:txBody>
      </p:sp>
    </p:spTree>
    <p:extLst>
      <p:ext uri="{BB962C8B-B14F-4D97-AF65-F5344CB8AC3E}">
        <p14:creationId xmlns:p14="http://schemas.microsoft.com/office/powerpoint/2010/main" val="10908850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DAA658DE-5D63-41B7-9671-8CD680D78A29}" type="slidenum">
              <a:rPr lang="en-US" altLang="en-US" smtClean="0"/>
              <a:pPr eaLnBrk="1" hangingPunct="1">
                <a:spcBef>
                  <a:spcPct val="0"/>
                </a:spcBef>
              </a:pPr>
              <a:t>58</a:t>
            </a:fld>
            <a:endParaRPr lang="en-US" altLang="en-US" dirty="0"/>
          </a:p>
        </p:txBody>
      </p:sp>
      <p:sp>
        <p:nvSpPr>
          <p:cNvPr id="146435" name="Rectangle 1026"/>
          <p:cNvSpPr>
            <a:spLocks noGrp="1" noRot="1" noChangeAspect="1" noChangeArrowheads="1" noTextEdit="1"/>
          </p:cNvSpPr>
          <p:nvPr>
            <p:ph type="sldImg"/>
          </p:nvPr>
        </p:nvSpPr>
        <p:spPr>
          <a:xfrm>
            <a:off x="1235075" y="709613"/>
            <a:ext cx="4849813" cy="3636962"/>
          </a:xfrm>
          <a:solidFill>
            <a:srgbClr val="FFFFFF"/>
          </a:solidFill>
          <a:ln/>
        </p:spPr>
      </p:sp>
      <p:sp>
        <p:nvSpPr>
          <p:cNvPr id="146436"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The most common flagger method used by MoDOT is the two flagger operation, having a flagger at each end of a two-lane road, alternating traffic as show in the picture.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F3C82ADC-F7C5-41F5-9097-9CF5EC236A01}" type="slidenum">
              <a:rPr lang="en-US" altLang="en-US" smtClean="0"/>
              <a:pPr eaLnBrk="1" hangingPunct="1">
                <a:spcBef>
                  <a:spcPct val="0"/>
                </a:spcBef>
              </a:pPr>
              <a:t>59</a:t>
            </a:fld>
            <a:endParaRPr lang="en-US" altLang="en-US" dirty="0"/>
          </a:p>
        </p:txBody>
      </p:sp>
      <p:sp>
        <p:nvSpPr>
          <p:cNvPr id="147459" name="Rectangle 2"/>
          <p:cNvSpPr>
            <a:spLocks noGrp="1" noRot="1" noChangeAspect="1" noChangeArrowheads="1" noTextEdit="1"/>
          </p:cNvSpPr>
          <p:nvPr>
            <p:ph type="sldImg"/>
          </p:nvPr>
        </p:nvSpPr>
        <p:spPr>
          <a:ln/>
        </p:spPr>
      </p:sp>
      <p:sp>
        <p:nvSpPr>
          <p:cNvPr id="147460"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There are multiple scenarios when an advance or additional type flagger method will need to be used.  Some examples include; when sight distance is limited, lengthy work zones, long lines of traffic backup, or having multiple side roads and parking lot entrances within the work zone.   The additional flagger can help slow traffic.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2519B573-AEAA-4C7E-8E0A-181C6D6B4B39}" type="slidenum">
              <a:rPr lang="en-US" smtClean="0">
                <a:solidFill>
                  <a:prstClr val="black"/>
                </a:solidFill>
                <a:latin typeface="Times New Roman" charset="0"/>
              </a:rPr>
              <a:pPr/>
              <a:t>6</a:t>
            </a:fld>
            <a:endParaRPr lang="en-US" dirty="0">
              <a:solidFill>
                <a:prstClr val="black"/>
              </a:solidFill>
              <a:latin typeface="Times New Roman"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defTabSz="966612">
              <a:defRPr/>
            </a:pPr>
            <a:r>
              <a:rPr lang="en-US" b="0" u="none" dirty="0">
                <a:latin typeface="Arial" charset="0"/>
              </a:rPr>
              <a:t>The Engineering Policy Guidelines or EPG, </a:t>
            </a:r>
            <a:r>
              <a:rPr lang="en-US" dirty="0">
                <a:latin typeface="Arial" charset="0"/>
              </a:rPr>
              <a:t>is a complete manual that covers all MoDOT operations from </a:t>
            </a:r>
            <a:r>
              <a:rPr lang="en-US" dirty="0">
                <a:solidFill>
                  <a:srgbClr val="000000"/>
                </a:solidFill>
                <a:latin typeface="Arial" charset="0"/>
              </a:rPr>
              <a:t>Right of Way, Design, Bridge, Construction, Traffic, and Maintenance.  It </a:t>
            </a:r>
            <a:r>
              <a:rPr lang="en-US" dirty="0">
                <a:latin typeface="Arial" charset="0"/>
              </a:rPr>
              <a:t>can help research and find answers from common everyday scenarios to complex situations.  </a:t>
            </a:r>
            <a:r>
              <a:rPr lang="en-US" dirty="0">
                <a:solidFill>
                  <a:srgbClr val="000000"/>
                </a:solidFill>
                <a:latin typeface="Arial" charset="0"/>
              </a:rPr>
              <a:t>In many cases, the EPG surpasses federal guidelines.  </a:t>
            </a:r>
            <a:r>
              <a:rPr lang="en-US" dirty="0">
                <a:latin typeface="Arial" charset="0"/>
              </a:rPr>
              <a:t>Article 616 covers Temporary Traffic Control.  Sub-article 616.23 is the Traffic Control for Field Operations document which provides temporary traffic control guidance, products, and links to other areas of the overall article 616.   The typical applications also known as TAs, or traffic control plans, can be found in the Traffic Control for Field Operations document.  You will see a few examples of these a little later, along with more detail.  You can access the EPG by visiting http://EPG.modot.org or clicking on the EPG button on the MoDOT SharePoint homepage.   TAs can also be found in the Maintenance Management System after assigning work.  </a:t>
            </a:r>
          </a:p>
          <a:p>
            <a:pPr eaLnBrk="1" hangingPunct="1"/>
            <a:endParaRPr lang="en-US" dirty="0">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The example shown represents the use of an advanced or additional flagger operation.  </a:t>
            </a:r>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22828B46-09F2-47D4-A223-FFA3C520D8E3}" type="slidenum">
              <a:rPr lang="en-US" altLang="en-US" smtClean="0"/>
              <a:pPr eaLnBrk="1" hangingPunct="1">
                <a:spcBef>
                  <a:spcPct val="0"/>
                </a:spcBef>
              </a:pPr>
              <a:t>60</a:t>
            </a:fld>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61</a:t>
            </a:fld>
            <a:endParaRPr lang="en-US" dirty="0"/>
          </a:p>
        </p:txBody>
      </p:sp>
    </p:spTree>
    <p:extLst>
      <p:ext uri="{BB962C8B-B14F-4D97-AF65-F5344CB8AC3E}">
        <p14:creationId xmlns:p14="http://schemas.microsoft.com/office/powerpoint/2010/main" val="2941681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advanced warning and traffic control devices</a:t>
            </a:r>
          </a:p>
        </p:txBody>
      </p:sp>
      <p:sp>
        <p:nvSpPr>
          <p:cNvPr id="4" name="Slide Number Placeholder 3"/>
          <p:cNvSpPr>
            <a:spLocks noGrp="1"/>
          </p:cNvSpPr>
          <p:nvPr>
            <p:ph type="sldNum" sz="quarter" idx="5"/>
          </p:nvPr>
        </p:nvSpPr>
        <p:spPr/>
        <p:txBody>
          <a:bodyPr/>
          <a:lstStyle/>
          <a:p>
            <a:fld id="{E4602A2E-9B10-4F8D-85E1-24042F9422A0}" type="slidenum">
              <a:rPr lang="en-US" smtClean="0"/>
              <a:t>62</a:t>
            </a:fld>
            <a:endParaRPr lang="en-US" dirty="0"/>
          </a:p>
        </p:txBody>
      </p:sp>
    </p:spTree>
    <p:extLst>
      <p:ext uri="{BB962C8B-B14F-4D97-AF65-F5344CB8AC3E}">
        <p14:creationId xmlns:p14="http://schemas.microsoft.com/office/powerpoint/2010/main" val="3376744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83860" indent="-301358" defTabSz="945243" eaLnBrk="0" hangingPunct="0">
              <a:spcBef>
                <a:spcPct val="30000"/>
              </a:spcBef>
              <a:defRPr sz="1300">
                <a:solidFill>
                  <a:schemeClr val="tx1"/>
                </a:solidFill>
                <a:latin typeface="Times New Roman" pitchFamily="18" charset="0"/>
              </a:defRPr>
            </a:lvl2pPr>
            <a:lvl3pPr marL="1207079" indent="-240428" defTabSz="945243" eaLnBrk="0" hangingPunct="0">
              <a:spcBef>
                <a:spcPct val="30000"/>
              </a:spcBef>
              <a:defRPr sz="1300">
                <a:solidFill>
                  <a:schemeClr val="tx1"/>
                </a:solidFill>
                <a:latin typeface="Times New Roman" pitchFamily="18" charset="0"/>
              </a:defRPr>
            </a:lvl3pPr>
            <a:lvl4pPr marL="1691228" indent="-240428" defTabSz="945243" eaLnBrk="0" hangingPunct="0">
              <a:spcBef>
                <a:spcPct val="30000"/>
              </a:spcBef>
              <a:defRPr sz="1300">
                <a:solidFill>
                  <a:schemeClr val="tx1"/>
                </a:solidFill>
                <a:latin typeface="Times New Roman" pitchFamily="18" charset="0"/>
              </a:defRPr>
            </a:lvl4pPr>
            <a:lvl5pPr marL="2173730" indent="-240428" defTabSz="945243" eaLnBrk="0" hangingPunct="0">
              <a:spcBef>
                <a:spcPct val="30000"/>
              </a:spcBef>
              <a:defRPr sz="1300">
                <a:solidFill>
                  <a:schemeClr val="tx1"/>
                </a:solidFill>
                <a:latin typeface="Times New Roman" pitchFamily="18" charset="0"/>
              </a:defRPr>
            </a:lvl5pPr>
            <a:lvl6pPr marL="2647999" indent="-240428" defTabSz="945243" eaLnBrk="0" fontAlgn="base" hangingPunct="0">
              <a:spcBef>
                <a:spcPct val="30000"/>
              </a:spcBef>
              <a:spcAft>
                <a:spcPct val="0"/>
              </a:spcAft>
              <a:defRPr sz="1300">
                <a:solidFill>
                  <a:schemeClr val="tx1"/>
                </a:solidFill>
                <a:latin typeface="Times New Roman" pitchFamily="18" charset="0"/>
              </a:defRPr>
            </a:lvl6pPr>
            <a:lvl7pPr marL="3122266" indent="-240428" defTabSz="945243" eaLnBrk="0" fontAlgn="base" hangingPunct="0">
              <a:spcBef>
                <a:spcPct val="30000"/>
              </a:spcBef>
              <a:spcAft>
                <a:spcPct val="0"/>
              </a:spcAft>
              <a:defRPr sz="1300">
                <a:solidFill>
                  <a:schemeClr val="tx1"/>
                </a:solidFill>
                <a:latin typeface="Times New Roman" pitchFamily="18" charset="0"/>
              </a:defRPr>
            </a:lvl7pPr>
            <a:lvl8pPr marL="3596534" indent="-240428" defTabSz="945243" eaLnBrk="0" fontAlgn="base" hangingPunct="0">
              <a:spcBef>
                <a:spcPct val="30000"/>
              </a:spcBef>
              <a:spcAft>
                <a:spcPct val="0"/>
              </a:spcAft>
              <a:defRPr sz="1300">
                <a:solidFill>
                  <a:schemeClr val="tx1"/>
                </a:solidFill>
                <a:latin typeface="Times New Roman" pitchFamily="18" charset="0"/>
              </a:defRPr>
            </a:lvl8pPr>
            <a:lvl9pPr marL="4070803" indent="-240428"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r>
              <a:rPr lang="en-US" altLang="en-US" dirty="0">
                <a:ea typeface="MS PGothic" pitchFamily="34" charset="-128"/>
              </a:rPr>
              <a:t>Flagger Training       Chapter 1</a:t>
            </a:r>
          </a:p>
        </p:txBody>
      </p:sp>
      <p:sp>
        <p:nvSpPr>
          <p:cNvPr id="1556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83860" indent="-301358" defTabSz="945243" eaLnBrk="0" hangingPunct="0">
              <a:spcBef>
                <a:spcPct val="30000"/>
              </a:spcBef>
              <a:defRPr sz="1300">
                <a:solidFill>
                  <a:schemeClr val="tx1"/>
                </a:solidFill>
                <a:latin typeface="Times New Roman" pitchFamily="18" charset="0"/>
              </a:defRPr>
            </a:lvl2pPr>
            <a:lvl3pPr marL="1207079" indent="-240428" defTabSz="945243" eaLnBrk="0" hangingPunct="0">
              <a:spcBef>
                <a:spcPct val="30000"/>
              </a:spcBef>
              <a:defRPr sz="1300">
                <a:solidFill>
                  <a:schemeClr val="tx1"/>
                </a:solidFill>
                <a:latin typeface="Times New Roman" pitchFamily="18" charset="0"/>
              </a:defRPr>
            </a:lvl3pPr>
            <a:lvl4pPr marL="1691228" indent="-240428" defTabSz="945243" eaLnBrk="0" hangingPunct="0">
              <a:spcBef>
                <a:spcPct val="30000"/>
              </a:spcBef>
              <a:defRPr sz="1300">
                <a:solidFill>
                  <a:schemeClr val="tx1"/>
                </a:solidFill>
                <a:latin typeface="Times New Roman" pitchFamily="18" charset="0"/>
              </a:defRPr>
            </a:lvl4pPr>
            <a:lvl5pPr marL="2173730" indent="-240428" defTabSz="945243" eaLnBrk="0" hangingPunct="0">
              <a:spcBef>
                <a:spcPct val="30000"/>
              </a:spcBef>
              <a:defRPr sz="1300">
                <a:solidFill>
                  <a:schemeClr val="tx1"/>
                </a:solidFill>
                <a:latin typeface="Times New Roman" pitchFamily="18" charset="0"/>
              </a:defRPr>
            </a:lvl5pPr>
            <a:lvl6pPr marL="2647999" indent="-240428" defTabSz="945243" eaLnBrk="0" fontAlgn="base" hangingPunct="0">
              <a:spcBef>
                <a:spcPct val="30000"/>
              </a:spcBef>
              <a:spcAft>
                <a:spcPct val="0"/>
              </a:spcAft>
              <a:defRPr sz="1300">
                <a:solidFill>
                  <a:schemeClr val="tx1"/>
                </a:solidFill>
                <a:latin typeface="Times New Roman" pitchFamily="18" charset="0"/>
              </a:defRPr>
            </a:lvl6pPr>
            <a:lvl7pPr marL="3122266" indent="-240428" defTabSz="945243" eaLnBrk="0" fontAlgn="base" hangingPunct="0">
              <a:spcBef>
                <a:spcPct val="30000"/>
              </a:spcBef>
              <a:spcAft>
                <a:spcPct val="0"/>
              </a:spcAft>
              <a:defRPr sz="1300">
                <a:solidFill>
                  <a:schemeClr val="tx1"/>
                </a:solidFill>
                <a:latin typeface="Times New Roman" pitchFamily="18" charset="0"/>
              </a:defRPr>
            </a:lvl7pPr>
            <a:lvl8pPr marL="3596534" indent="-240428" defTabSz="945243" eaLnBrk="0" fontAlgn="base" hangingPunct="0">
              <a:spcBef>
                <a:spcPct val="30000"/>
              </a:spcBef>
              <a:spcAft>
                <a:spcPct val="0"/>
              </a:spcAft>
              <a:defRPr sz="1300">
                <a:solidFill>
                  <a:schemeClr val="tx1"/>
                </a:solidFill>
                <a:latin typeface="Times New Roman" pitchFamily="18" charset="0"/>
              </a:defRPr>
            </a:lvl8pPr>
            <a:lvl9pPr marL="4070803" indent="-240428"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E6DBE01F-99AA-4EC1-9087-18FA34E17E84}" type="datetime1">
              <a:rPr lang="en-US" altLang="en-US" smtClean="0">
                <a:ea typeface="MS PGothic" pitchFamily="34" charset="-128"/>
              </a:rPr>
              <a:pPr eaLnBrk="1" hangingPunct="1">
                <a:spcBef>
                  <a:spcPct val="0"/>
                </a:spcBef>
              </a:pPr>
              <a:t>3/10/2021</a:t>
            </a:fld>
            <a:endParaRPr lang="en-US" altLang="en-US" dirty="0">
              <a:ea typeface="MS PGothic" pitchFamily="34" charset="-128"/>
            </a:endParaRPr>
          </a:p>
        </p:txBody>
      </p:sp>
      <p:sp>
        <p:nvSpPr>
          <p:cNvPr id="1556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83860" indent="-301358" defTabSz="945243" eaLnBrk="0" hangingPunct="0">
              <a:spcBef>
                <a:spcPct val="30000"/>
              </a:spcBef>
              <a:defRPr sz="1300">
                <a:solidFill>
                  <a:schemeClr val="tx1"/>
                </a:solidFill>
                <a:latin typeface="Times New Roman" pitchFamily="18" charset="0"/>
              </a:defRPr>
            </a:lvl2pPr>
            <a:lvl3pPr marL="1207079" indent="-240428" defTabSz="945243" eaLnBrk="0" hangingPunct="0">
              <a:spcBef>
                <a:spcPct val="30000"/>
              </a:spcBef>
              <a:defRPr sz="1300">
                <a:solidFill>
                  <a:schemeClr val="tx1"/>
                </a:solidFill>
                <a:latin typeface="Times New Roman" pitchFamily="18" charset="0"/>
              </a:defRPr>
            </a:lvl3pPr>
            <a:lvl4pPr marL="1691228" indent="-240428" defTabSz="945243" eaLnBrk="0" hangingPunct="0">
              <a:spcBef>
                <a:spcPct val="30000"/>
              </a:spcBef>
              <a:defRPr sz="1300">
                <a:solidFill>
                  <a:schemeClr val="tx1"/>
                </a:solidFill>
                <a:latin typeface="Times New Roman" pitchFamily="18" charset="0"/>
              </a:defRPr>
            </a:lvl4pPr>
            <a:lvl5pPr marL="2173730" indent="-240428" defTabSz="945243" eaLnBrk="0" hangingPunct="0">
              <a:spcBef>
                <a:spcPct val="30000"/>
              </a:spcBef>
              <a:defRPr sz="1300">
                <a:solidFill>
                  <a:schemeClr val="tx1"/>
                </a:solidFill>
                <a:latin typeface="Times New Roman" pitchFamily="18" charset="0"/>
              </a:defRPr>
            </a:lvl5pPr>
            <a:lvl6pPr marL="2647999" indent="-240428" defTabSz="945243" eaLnBrk="0" fontAlgn="base" hangingPunct="0">
              <a:spcBef>
                <a:spcPct val="30000"/>
              </a:spcBef>
              <a:spcAft>
                <a:spcPct val="0"/>
              </a:spcAft>
              <a:defRPr sz="1300">
                <a:solidFill>
                  <a:schemeClr val="tx1"/>
                </a:solidFill>
                <a:latin typeface="Times New Roman" pitchFamily="18" charset="0"/>
              </a:defRPr>
            </a:lvl6pPr>
            <a:lvl7pPr marL="3122266" indent="-240428" defTabSz="945243" eaLnBrk="0" fontAlgn="base" hangingPunct="0">
              <a:spcBef>
                <a:spcPct val="30000"/>
              </a:spcBef>
              <a:spcAft>
                <a:spcPct val="0"/>
              </a:spcAft>
              <a:defRPr sz="1300">
                <a:solidFill>
                  <a:schemeClr val="tx1"/>
                </a:solidFill>
                <a:latin typeface="Times New Roman" pitchFamily="18" charset="0"/>
              </a:defRPr>
            </a:lvl7pPr>
            <a:lvl8pPr marL="3596534" indent="-240428" defTabSz="945243" eaLnBrk="0" fontAlgn="base" hangingPunct="0">
              <a:spcBef>
                <a:spcPct val="30000"/>
              </a:spcBef>
              <a:spcAft>
                <a:spcPct val="0"/>
              </a:spcAft>
              <a:defRPr sz="1300">
                <a:solidFill>
                  <a:schemeClr val="tx1"/>
                </a:solidFill>
                <a:latin typeface="Times New Roman" pitchFamily="18" charset="0"/>
              </a:defRPr>
            </a:lvl8pPr>
            <a:lvl9pPr marL="4070803" indent="-240428"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619DC9BF-D79C-4141-BA65-E8A4601C5A70}" type="slidenum">
              <a:rPr lang="en-US" altLang="en-US" smtClean="0">
                <a:ea typeface="MS PGothic" pitchFamily="34" charset="-128"/>
              </a:rPr>
              <a:pPr eaLnBrk="1" hangingPunct="1">
                <a:spcBef>
                  <a:spcPct val="0"/>
                </a:spcBef>
              </a:pPr>
              <a:t>63</a:t>
            </a:fld>
            <a:endParaRPr lang="en-US" altLang="en-US" dirty="0">
              <a:ea typeface="MS PGothic" pitchFamily="34" charset="-128"/>
            </a:endParaRPr>
          </a:p>
        </p:txBody>
      </p:sp>
      <p:sp>
        <p:nvSpPr>
          <p:cNvPr id="155654" name="Rectangle 2"/>
          <p:cNvSpPr>
            <a:spLocks noGrp="1" noRot="1" noChangeAspect="1" noChangeArrowheads="1" noTextEdit="1"/>
          </p:cNvSpPr>
          <p:nvPr>
            <p:ph type="sldImg"/>
          </p:nvPr>
        </p:nvSpPr>
        <p:spPr>
          <a:ln/>
        </p:spPr>
      </p:sp>
      <p:sp>
        <p:nvSpPr>
          <p:cNvPr id="1556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rPr>
              <a:t>MoDOT standards say, except in emergency situations and short duration operations, which is defined as 30 minutes or less, advanced warning signs must be in place prior to work taking place.  MoDOT’s typical sign package includes the road work ahead, one lane road ahead, be prepared to stop, and flagger symbol signs.  Be prepared to stop is an optional sign.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83860" indent="-301358" defTabSz="945243" eaLnBrk="0" hangingPunct="0">
              <a:spcBef>
                <a:spcPct val="30000"/>
              </a:spcBef>
              <a:defRPr sz="1300">
                <a:solidFill>
                  <a:schemeClr val="tx1"/>
                </a:solidFill>
                <a:latin typeface="Times New Roman" pitchFamily="18" charset="0"/>
              </a:defRPr>
            </a:lvl2pPr>
            <a:lvl3pPr marL="1207079" indent="-240428" defTabSz="945243" eaLnBrk="0" hangingPunct="0">
              <a:spcBef>
                <a:spcPct val="30000"/>
              </a:spcBef>
              <a:defRPr sz="1300">
                <a:solidFill>
                  <a:schemeClr val="tx1"/>
                </a:solidFill>
                <a:latin typeface="Times New Roman" pitchFamily="18" charset="0"/>
              </a:defRPr>
            </a:lvl3pPr>
            <a:lvl4pPr marL="1691228" indent="-240428" defTabSz="945243" eaLnBrk="0" hangingPunct="0">
              <a:spcBef>
                <a:spcPct val="30000"/>
              </a:spcBef>
              <a:defRPr sz="1300">
                <a:solidFill>
                  <a:schemeClr val="tx1"/>
                </a:solidFill>
                <a:latin typeface="Times New Roman" pitchFamily="18" charset="0"/>
              </a:defRPr>
            </a:lvl4pPr>
            <a:lvl5pPr marL="2173730" indent="-240428" defTabSz="945243" eaLnBrk="0" hangingPunct="0">
              <a:spcBef>
                <a:spcPct val="30000"/>
              </a:spcBef>
              <a:defRPr sz="1300">
                <a:solidFill>
                  <a:schemeClr val="tx1"/>
                </a:solidFill>
                <a:latin typeface="Times New Roman" pitchFamily="18" charset="0"/>
              </a:defRPr>
            </a:lvl5pPr>
            <a:lvl6pPr marL="2647999" indent="-240428" defTabSz="945243" eaLnBrk="0" fontAlgn="base" hangingPunct="0">
              <a:spcBef>
                <a:spcPct val="30000"/>
              </a:spcBef>
              <a:spcAft>
                <a:spcPct val="0"/>
              </a:spcAft>
              <a:defRPr sz="1300">
                <a:solidFill>
                  <a:schemeClr val="tx1"/>
                </a:solidFill>
                <a:latin typeface="Times New Roman" pitchFamily="18" charset="0"/>
              </a:defRPr>
            </a:lvl6pPr>
            <a:lvl7pPr marL="3122266" indent="-240428" defTabSz="945243" eaLnBrk="0" fontAlgn="base" hangingPunct="0">
              <a:spcBef>
                <a:spcPct val="30000"/>
              </a:spcBef>
              <a:spcAft>
                <a:spcPct val="0"/>
              </a:spcAft>
              <a:defRPr sz="1300">
                <a:solidFill>
                  <a:schemeClr val="tx1"/>
                </a:solidFill>
                <a:latin typeface="Times New Roman" pitchFamily="18" charset="0"/>
              </a:defRPr>
            </a:lvl7pPr>
            <a:lvl8pPr marL="3596534" indent="-240428" defTabSz="945243" eaLnBrk="0" fontAlgn="base" hangingPunct="0">
              <a:spcBef>
                <a:spcPct val="30000"/>
              </a:spcBef>
              <a:spcAft>
                <a:spcPct val="0"/>
              </a:spcAft>
              <a:defRPr sz="1300">
                <a:solidFill>
                  <a:schemeClr val="tx1"/>
                </a:solidFill>
                <a:latin typeface="Times New Roman" pitchFamily="18" charset="0"/>
              </a:defRPr>
            </a:lvl8pPr>
            <a:lvl9pPr marL="4070803" indent="-240428"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r>
              <a:rPr lang="en-US" altLang="en-US" dirty="0">
                <a:ea typeface="MS PGothic" pitchFamily="34" charset="-128"/>
              </a:rPr>
              <a:t>Flagger Training       Chapter 1</a:t>
            </a:r>
          </a:p>
        </p:txBody>
      </p:sp>
      <p:sp>
        <p:nvSpPr>
          <p:cNvPr id="1566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83860" indent="-301358" defTabSz="945243" eaLnBrk="0" hangingPunct="0">
              <a:spcBef>
                <a:spcPct val="30000"/>
              </a:spcBef>
              <a:defRPr sz="1300">
                <a:solidFill>
                  <a:schemeClr val="tx1"/>
                </a:solidFill>
                <a:latin typeface="Times New Roman" pitchFamily="18" charset="0"/>
              </a:defRPr>
            </a:lvl2pPr>
            <a:lvl3pPr marL="1207079" indent="-240428" defTabSz="945243" eaLnBrk="0" hangingPunct="0">
              <a:spcBef>
                <a:spcPct val="30000"/>
              </a:spcBef>
              <a:defRPr sz="1300">
                <a:solidFill>
                  <a:schemeClr val="tx1"/>
                </a:solidFill>
                <a:latin typeface="Times New Roman" pitchFamily="18" charset="0"/>
              </a:defRPr>
            </a:lvl3pPr>
            <a:lvl4pPr marL="1691228" indent="-240428" defTabSz="945243" eaLnBrk="0" hangingPunct="0">
              <a:spcBef>
                <a:spcPct val="30000"/>
              </a:spcBef>
              <a:defRPr sz="1300">
                <a:solidFill>
                  <a:schemeClr val="tx1"/>
                </a:solidFill>
                <a:latin typeface="Times New Roman" pitchFamily="18" charset="0"/>
              </a:defRPr>
            </a:lvl4pPr>
            <a:lvl5pPr marL="2173730" indent="-240428" defTabSz="945243" eaLnBrk="0" hangingPunct="0">
              <a:spcBef>
                <a:spcPct val="30000"/>
              </a:spcBef>
              <a:defRPr sz="1300">
                <a:solidFill>
                  <a:schemeClr val="tx1"/>
                </a:solidFill>
                <a:latin typeface="Times New Roman" pitchFamily="18" charset="0"/>
              </a:defRPr>
            </a:lvl5pPr>
            <a:lvl6pPr marL="2647999" indent="-240428" defTabSz="945243" eaLnBrk="0" fontAlgn="base" hangingPunct="0">
              <a:spcBef>
                <a:spcPct val="30000"/>
              </a:spcBef>
              <a:spcAft>
                <a:spcPct val="0"/>
              </a:spcAft>
              <a:defRPr sz="1300">
                <a:solidFill>
                  <a:schemeClr val="tx1"/>
                </a:solidFill>
                <a:latin typeface="Times New Roman" pitchFamily="18" charset="0"/>
              </a:defRPr>
            </a:lvl6pPr>
            <a:lvl7pPr marL="3122266" indent="-240428" defTabSz="945243" eaLnBrk="0" fontAlgn="base" hangingPunct="0">
              <a:spcBef>
                <a:spcPct val="30000"/>
              </a:spcBef>
              <a:spcAft>
                <a:spcPct val="0"/>
              </a:spcAft>
              <a:defRPr sz="1300">
                <a:solidFill>
                  <a:schemeClr val="tx1"/>
                </a:solidFill>
                <a:latin typeface="Times New Roman" pitchFamily="18" charset="0"/>
              </a:defRPr>
            </a:lvl7pPr>
            <a:lvl8pPr marL="3596534" indent="-240428" defTabSz="945243" eaLnBrk="0" fontAlgn="base" hangingPunct="0">
              <a:spcBef>
                <a:spcPct val="30000"/>
              </a:spcBef>
              <a:spcAft>
                <a:spcPct val="0"/>
              </a:spcAft>
              <a:defRPr sz="1300">
                <a:solidFill>
                  <a:schemeClr val="tx1"/>
                </a:solidFill>
                <a:latin typeface="Times New Roman" pitchFamily="18" charset="0"/>
              </a:defRPr>
            </a:lvl8pPr>
            <a:lvl9pPr marL="4070803" indent="-240428"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E16935B5-F19A-459F-9764-9F385A3AD8AD}" type="datetime1">
              <a:rPr lang="en-US" altLang="en-US" smtClean="0">
                <a:ea typeface="MS PGothic" pitchFamily="34" charset="-128"/>
              </a:rPr>
              <a:pPr eaLnBrk="1" hangingPunct="1">
                <a:spcBef>
                  <a:spcPct val="0"/>
                </a:spcBef>
              </a:pPr>
              <a:t>3/10/2021</a:t>
            </a:fld>
            <a:endParaRPr lang="en-US" altLang="en-US" dirty="0">
              <a:ea typeface="MS PGothic" pitchFamily="34" charset="-128"/>
            </a:endParaRPr>
          </a:p>
        </p:txBody>
      </p:sp>
      <p:sp>
        <p:nvSpPr>
          <p:cNvPr id="1566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83860" indent="-301358" defTabSz="945243" eaLnBrk="0" hangingPunct="0">
              <a:spcBef>
                <a:spcPct val="30000"/>
              </a:spcBef>
              <a:defRPr sz="1300">
                <a:solidFill>
                  <a:schemeClr val="tx1"/>
                </a:solidFill>
                <a:latin typeface="Times New Roman" pitchFamily="18" charset="0"/>
              </a:defRPr>
            </a:lvl2pPr>
            <a:lvl3pPr marL="1207079" indent="-240428" defTabSz="945243" eaLnBrk="0" hangingPunct="0">
              <a:spcBef>
                <a:spcPct val="30000"/>
              </a:spcBef>
              <a:defRPr sz="1300">
                <a:solidFill>
                  <a:schemeClr val="tx1"/>
                </a:solidFill>
                <a:latin typeface="Times New Roman" pitchFamily="18" charset="0"/>
              </a:defRPr>
            </a:lvl3pPr>
            <a:lvl4pPr marL="1691228" indent="-240428" defTabSz="945243" eaLnBrk="0" hangingPunct="0">
              <a:spcBef>
                <a:spcPct val="30000"/>
              </a:spcBef>
              <a:defRPr sz="1300">
                <a:solidFill>
                  <a:schemeClr val="tx1"/>
                </a:solidFill>
                <a:latin typeface="Times New Roman" pitchFamily="18" charset="0"/>
              </a:defRPr>
            </a:lvl4pPr>
            <a:lvl5pPr marL="2173730" indent="-240428" defTabSz="945243" eaLnBrk="0" hangingPunct="0">
              <a:spcBef>
                <a:spcPct val="30000"/>
              </a:spcBef>
              <a:defRPr sz="1300">
                <a:solidFill>
                  <a:schemeClr val="tx1"/>
                </a:solidFill>
                <a:latin typeface="Times New Roman" pitchFamily="18" charset="0"/>
              </a:defRPr>
            </a:lvl5pPr>
            <a:lvl6pPr marL="2647999" indent="-240428" defTabSz="945243" eaLnBrk="0" fontAlgn="base" hangingPunct="0">
              <a:spcBef>
                <a:spcPct val="30000"/>
              </a:spcBef>
              <a:spcAft>
                <a:spcPct val="0"/>
              </a:spcAft>
              <a:defRPr sz="1300">
                <a:solidFill>
                  <a:schemeClr val="tx1"/>
                </a:solidFill>
                <a:latin typeface="Times New Roman" pitchFamily="18" charset="0"/>
              </a:defRPr>
            </a:lvl6pPr>
            <a:lvl7pPr marL="3122266" indent="-240428" defTabSz="945243" eaLnBrk="0" fontAlgn="base" hangingPunct="0">
              <a:spcBef>
                <a:spcPct val="30000"/>
              </a:spcBef>
              <a:spcAft>
                <a:spcPct val="0"/>
              </a:spcAft>
              <a:defRPr sz="1300">
                <a:solidFill>
                  <a:schemeClr val="tx1"/>
                </a:solidFill>
                <a:latin typeface="Times New Roman" pitchFamily="18" charset="0"/>
              </a:defRPr>
            </a:lvl7pPr>
            <a:lvl8pPr marL="3596534" indent="-240428" defTabSz="945243" eaLnBrk="0" fontAlgn="base" hangingPunct="0">
              <a:spcBef>
                <a:spcPct val="30000"/>
              </a:spcBef>
              <a:spcAft>
                <a:spcPct val="0"/>
              </a:spcAft>
              <a:defRPr sz="1300">
                <a:solidFill>
                  <a:schemeClr val="tx1"/>
                </a:solidFill>
                <a:latin typeface="Times New Roman" pitchFamily="18" charset="0"/>
              </a:defRPr>
            </a:lvl8pPr>
            <a:lvl9pPr marL="4070803" indent="-240428"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8DF59ED9-0F63-425A-8C64-B6D0926B9547}" type="slidenum">
              <a:rPr lang="en-US" altLang="en-US" smtClean="0">
                <a:ea typeface="MS PGothic" pitchFamily="34" charset="-128"/>
              </a:rPr>
              <a:pPr eaLnBrk="1" hangingPunct="1">
                <a:spcBef>
                  <a:spcPct val="0"/>
                </a:spcBef>
              </a:pPr>
              <a:t>64</a:t>
            </a:fld>
            <a:endParaRPr lang="en-US" altLang="en-US" dirty="0">
              <a:ea typeface="MS PGothic" pitchFamily="34" charset="-128"/>
            </a:endParaRPr>
          </a:p>
        </p:txBody>
      </p:sp>
      <p:sp>
        <p:nvSpPr>
          <p:cNvPr id="156678" name="Rectangle 2"/>
          <p:cNvSpPr>
            <a:spLocks noGrp="1" noRot="1" noChangeAspect="1" noChangeArrowheads="1" noTextEdit="1"/>
          </p:cNvSpPr>
          <p:nvPr>
            <p:ph type="sldImg"/>
          </p:nvPr>
        </p:nvSpPr>
        <p:spPr>
          <a:ln/>
        </p:spPr>
      </p:sp>
      <p:sp>
        <p:nvSpPr>
          <p:cNvPr id="1566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rPr>
              <a:t>All signs should be placed in the advance warning area.  This graphic shows the parts of a work zone, with the advance warning area being the first thing motorists see before reaching the actual activity work area where the crew will be located.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83860" indent="-301358" defTabSz="945243" eaLnBrk="0" hangingPunct="0">
              <a:spcBef>
                <a:spcPct val="30000"/>
              </a:spcBef>
              <a:defRPr sz="1300">
                <a:solidFill>
                  <a:schemeClr val="tx1"/>
                </a:solidFill>
                <a:latin typeface="Times New Roman" pitchFamily="18" charset="0"/>
              </a:defRPr>
            </a:lvl2pPr>
            <a:lvl3pPr marL="1207079" indent="-240428" defTabSz="945243" eaLnBrk="0" hangingPunct="0">
              <a:spcBef>
                <a:spcPct val="30000"/>
              </a:spcBef>
              <a:defRPr sz="1300">
                <a:solidFill>
                  <a:schemeClr val="tx1"/>
                </a:solidFill>
                <a:latin typeface="Times New Roman" pitchFamily="18" charset="0"/>
              </a:defRPr>
            </a:lvl3pPr>
            <a:lvl4pPr marL="1691228" indent="-240428" defTabSz="945243" eaLnBrk="0" hangingPunct="0">
              <a:spcBef>
                <a:spcPct val="30000"/>
              </a:spcBef>
              <a:defRPr sz="1300">
                <a:solidFill>
                  <a:schemeClr val="tx1"/>
                </a:solidFill>
                <a:latin typeface="Times New Roman" pitchFamily="18" charset="0"/>
              </a:defRPr>
            </a:lvl4pPr>
            <a:lvl5pPr marL="2173730" indent="-240428" defTabSz="945243" eaLnBrk="0" hangingPunct="0">
              <a:spcBef>
                <a:spcPct val="30000"/>
              </a:spcBef>
              <a:defRPr sz="1300">
                <a:solidFill>
                  <a:schemeClr val="tx1"/>
                </a:solidFill>
                <a:latin typeface="Times New Roman" pitchFamily="18" charset="0"/>
              </a:defRPr>
            </a:lvl5pPr>
            <a:lvl6pPr marL="2647999" indent="-240428" defTabSz="945243" eaLnBrk="0" fontAlgn="base" hangingPunct="0">
              <a:spcBef>
                <a:spcPct val="30000"/>
              </a:spcBef>
              <a:spcAft>
                <a:spcPct val="0"/>
              </a:spcAft>
              <a:defRPr sz="1300">
                <a:solidFill>
                  <a:schemeClr val="tx1"/>
                </a:solidFill>
                <a:latin typeface="Times New Roman" pitchFamily="18" charset="0"/>
              </a:defRPr>
            </a:lvl6pPr>
            <a:lvl7pPr marL="3122266" indent="-240428" defTabSz="945243" eaLnBrk="0" fontAlgn="base" hangingPunct="0">
              <a:spcBef>
                <a:spcPct val="30000"/>
              </a:spcBef>
              <a:spcAft>
                <a:spcPct val="0"/>
              </a:spcAft>
              <a:defRPr sz="1300">
                <a:solidFill>
                  <a:schemeClr val="tx1"/>
                </a:solidFill>
                <a:latin typeface="Times New Roman" pitchFamily="18" charset="0"/>
              </a:defRPr>
            </a:lvl7pPr>
            <a:lvl8pPr marL="3596534" indent="-240428" defTabSz="945243" eaLnBrk="0" fontAlgn="base" hangingPunct="0">
              <a:spcBef>
                <a:spcPct val="30000"/>
              </a:spcBef>
              <a:spcAft>
                <a:spcPct val="0"/>
              </a:spcAft>
              <a:defRPr sz="1300">
                <a:solidFill>
                  <a:schemeClr val="tx1"/>
                </a:solidFill>
                <a:latin typeface="Times New Roman" pitchFamily="18" charset="0"/>
              </a:defRPr>
            </a:lvl8pPr>
            <a:lvl9pPr marL="4070803" indent="-240428"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r>
              <a:rPr lang="en-US" altLang="en-US" dirty="0">
                <a:ea typeface="MS PGothic" pitchFamily="34" charset="-128"/>
              </a:rPr>
              <a:t>Flagger Training       Chapter 1</a:t>
            </a:r>
          </a:p>
        </p:txBody>
      </p:sp>
      <p:sp>
        <p:nvSpPr>
          <p:cNvPr id="15769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83860" indent="-301358" defTabSz="945243" eaLnBrk="0" hangingPunct="0">
              <a:spcBef>
                <a:spcPct val="30000"/>
              </a:spcBef>
              <a:defRPr sz="1300">
                <a:solidFill>
                  <a:schemeClr val="tx1"/>
                </a:solidFill>
                <a:latin typeface="Times New Roman" pitchFamily="18" charset="0"/>
              </a:defRPr>
            </a:lvl2pPr>
            <a:lvl3pPr marL="1207079" indent="-240428" defTabSz="945243" eaLnBrk="0" hangingPunct="0">
              <a:spcBef>
                <a:spcPct val="30000"/>
              </a:spcBef>
              <a:defRPr sz="1300">
                <a:solidFill>
                  <a:schemeClr val="tx1"/>
                </a:solidFill>
                <a:latin typeface="Times New Roman" pitchFamily="18" charset="0"/>
              </a:defRPr>
            </a:lvl3pPr>
            <a:lvl4pPr marL="1691228" indent="-240428" defTabSz="945243" eaLnBrk="0" hangingPunct="0">
              <a:spcBef>
                <a:spcPct val="30000"/>
              </a:spcBef>
              <a:defRPr sz="1300">
                <a:solidFill>
                  <a:schemeClr val="tx1"/>
                </a:solidFill>
                <a:latin typeface="Times New Roman" pitchFamily="18" charset="0"/>
              </a:defRPr>
            </a:lvl4pPr>
            <a:lvl5pPr marL="2173730" indent="-240428" defTabSz="945243" eaLnBrk="0" hangingPunct="0">
              <a:spcBef>
                <a:spcPct val="30000"/>
              </a:spcBef>
              <a:defRPr sz="1300">
                <a:solidFill>
                  <a:schemeClr val="tx1"/>
                </a:solidFill>
                <a:latin typeface="Times New Roman" pitchFamily="18" charset="0"/>
              </a:defRPr>
            </a:lvl5pPr>
            <a:lvl6pPr marL="2647999" indent="-240428" defTabSz="945243" eaLnBrk="0" fontAlgn="base" hangingPunct="0">
              <a:spcBef>
                <a:spcPct val="30000"/>
              </a:spcBef>
              <a:spcAft>
                <a:spcPct val="0"/>
              </a:spcAft>
              <a:defRPr sz="1300">
                <a:solidFill>
                  <a:schemeClr val="tx1"/>
                </a:solidFill>
                <a:latin typeface="Times New Roman" pitchFamily="18" charset="0"/>
              </a:defRPr>
            </a:lvl6pPr>
            <a:lvl7pPr marL="3122266" indent="-240428" defTabSz="945243" eaLnBrk="0" fontAlgn="base" hangingPunct="0">
              <a:spcBef>
                <a:spcPct val="30000"/>
              </a:spcBef>
              <a:spcAft>
                <a:spcPct val="0"/>
              </a:spcAft>
              <a:defRPr sz="1300">
                <a:solidFill>
                  <a:schemeClr val="tx1"/>
                </a:solidFill>
                <a:latin typeface="Times New Roman" pitchFamily="18" charset="0"/>
              </a:defRPr>
            </a:lvl7pPr>
            <a:lvl8pPr marL="3596534" indent="-240428" defTabSz="945243" eaLnBrk="0" fontAlgn="base" hangingPunct="0">
              <a:spcBef>
                <a:spcPct val="30000"/>
              </a:spcBef>
              <a:spcAft>
                <a:spcPct val="0"/>
              </a:spcAft>
              <a:defRPr sz="1300">
                <a:solidFill>
                  <a:schemeClr val="tx1"/>
                </a:solidFill>
                <a:latin typeface="Times New Roman" pitchFamily="18" charset="0"/>
              </a:defRPr>
            </a:lvl8pPr>
            <a:lvl9pPr marL="4070803" indent="-240428"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8E4A3CBF-7187-4FC8-B5D2-D578F6891834}" type="datetime1">
              <a:rPr lang="en-US" altLang="en-US" smtClean="0">
                <a:ea typeface="MS PGothic" pitchFamily="34" charset="-128"/>
              </a:rPr>
              <a:pPr eaLnBrk="1" hangingPunct="1">
                <a:spcBef>
                  <a:spcPct val="0"/>
                </a:spcBef>
              </a:pPr>
              <a:t>3/10/2021</a:t>
            </a:fld>
            <a:endParaRPr lang="en-US" altLang="en-US" dirty="0">
              <a:ea typeface="MS PGothic" pitchFamily="34" charset="-128"/>
            </a:endParaRPr>
          </a:p>
        </p:txBody>
      </p:sp>
      <p:sp>
        <p:nvSpPr>
          <p:cNvPr id="1577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83860" indent="-301358" defTabSz="945243" eaLnBrk="0" hangingPunct="0">
              <a:spcBef>
                <a:spcPct val="30000"/>
              </a:spcBef>
              <a:defRPr sz="1300">
                <a:solidFill>
                  <a:schemeClr val="tx1"/>
                </a:solidFill>
                <a:latin typeface="Times New Roman" pitchFamily="18" charset="0"/>
              </a:defRPr>
            </a:lvl2pPr>
            <a:lvl3pPr marL="1207079" indent="-240428" defTabSz="945243" eaLnBrk="0" hangingPunct="0">
              <a:spcBef>
                <a:spcPct val="30000"/>
              </a:spcBef>
              <a:defRPr sz="1300">
                <a:solidFill>
                  <a:schemeClr val="tx1"/>
                </a:solidFill>
                <a:latin typeface="Times New Roman" pitchFamily="18" charset="0"/>
              </a:defRPr>
            </a:lvl3pPr>
            <a:lvl4pPr marL="1691228" indent="-240428" defTabSz="945243" eaLnBrk="0" hangingPunct="0">
              <a:spcBef>
                <a:spcPct val="30000"/>
              </a:spcBef>
              <a:defRPr sz="1300">
                <a:solidFill>
                  <a:schemeClr val="tx1"/>
                </a:solidFill>
                <a:latin typeface="Times New Roman" pitchFamily="18" charset="0"/>
              </a:defRPr>
            </a:lvl4pPr>
            <a:lvl5pPr marL="2173730" indent="-240428" defTabSz="945243" eaLnBrk="0" hangingPunct="0">
              <a:spcBef>
                <a:spcPct val="30000"/>
              </a:spcBef>
              <a:defRPr sz="1300">
                <a:solidFill>
                  <a:schemeClr val="tx1"/>
                </a:solidFill>
                <a:latin typeface="Times New Roman" pitchFamily="18" charset="0"/>
              </a:defRPr>
            </a:lvl5pPr>
            <a:lvl6pPr marL="2647999" indent="-240428" defTabSz="945243" eaLnBrk="0" fontAlgn="base" hangingPunct="0">
              <a:spcBef>
                <a:spcPct val="30000"/>
              </a:spcBef>
              <a:spcAft>
                <a:spcPct val="0"/>
              </a:spcAft>
              <a:defRPr sz="1300">
                <a:solidFill>
                  <a:schemeClr val="tx1"/>
                </a:solidFill>
                <a:latin typeface="Times New Roman" pitchFamily="18" charset="0"/>
              </a:defRPr>
            </a:lvl6pPr>
            <a:lvl7pPr marL="3122266" indent="-240428" defTabSz="945243" eaLnBrk="0" fontAlgn="base" hangingPunct="0">
              <a:spcBef>
                <a:spcPct val="30000"/>
              </a:spcBef>
              <a:spcAft>
                <a:spcPct val="0"/>
              </a:spcAft>
              <a:defRPr sz="1300">
                <a:solidFill>
                  <a:schemeClr val="tx1"/>
                </a:solidFill>
                <a:latin typeface="Times New Roman" pitchFamily="18" charset="0"/>
              </a:defRPr>
            </a:lvl7pPr>
            <a:lvl8pPr marL="3596534" indent="-240428" defTabSz="945243" eaLnBrk="0" fontAlgn="base" hangingPunct="0">
              <a:spcBef>
                <a:spcPct val="30000"/>
              </a:spcBef>
              <a:spcAft>
                <a:spcPct val="0"/>
              </a:spcAft>
              <a:defRPr sz="1300">
                <a:solidFill>
                  <a:schemeClr val="tx1"/>
                </a:solidFill>
                <a:latin typeface="Times New Roman" pitchFamily="18" charset="0"/>
              </a:defRPr>
            </a:lvl8pPr>
            <a:lvl9pPr marL="4070803" indent="-240428"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31A52948-B545-4B1E-93FD-55674EADCFD7}" type="slidenum">
              <a:rPr lang="en-US" altLang="en-US" smtClean="0">
                <a:ea typeface="MS PGothic" pitchFamily="34" charset="-128"/>
              </a:rPr>
              <a:pPr eaLnBrk="1" hangingPunct="1">
                <a:spcBef>
                  <a:spcPct val="0"/>
                </a:spcBef>
              </a:pPr>
              <a:t>65</a:t>
            </a:fld>
            <a:endParaRPr lang="en-US" altLang="en-US" dirty="0">
              <a:ea typeface="MS PGothic" pitchFamily="34" charset="-128"/>
            </a:endParaRPr>
          </a:p>
        </p:txBody>
      </p:sp>
      <p:sp>
        <p:nvSpPr>
          <p:cNvPr id="157702" name="Rectangle 2"/>
          <p:cNvSpPr>
            <a:spLocks noGrp="1" noRot="1" noChangeAspect="1" noChangeArrowheads="1" noTextEdit="1"/>
          </p:cNvSpPr>
          <p:nvPr>
            <p:ph type="sldImg"/>
          </p:nvPr>
        </p:nvSpPr>
        <p:spPr>
          <a:ln/>
        </p:spPr>
      </p:sp>
      <p:sp>
        <p:nvSpPr>
          <p:cNvPr id="1577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rPr>
              <a:t>This is an example of TA-10, a typical application used by MoDOT on 2-lane roads.  This image comes from the EPG.  When looking in the MUTCD, you will see a similar image, but without the detailed notes like the EPG example.  Every time we plan a job, the TA should be printed off.  Flagger station locations and sign placement should be identified in advance, preferably the day before the work is to be done.  The first sign motorists come to shall have flags on it.  Beyond that, the only signs required to have flags attached are the flagger ahead symbol and truck crossing.  On a 2-lane roadway with a 60 to 70 mph speed limit, signs should be placed 1,000 feet apart.  The maximum spacing allowed between channelizers is 120 feet, which is every third skip.  The MUTCD rule states two-times the speed limit.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83860" indent="-301358" defTabSz="945243" eaLnBrk="0" hangingPunct="0">
              <a:spcBef>
                <a:spcPct val="30000"/>
              </a:spcBef>
              <a:defRPr sz="1300">
                <a:solidFill>
                  <a:schemeClr val="tx1"/>
                </a:solidFill>
                <a:latin typeface="Times New Roman" pitchFamily="18" charset="0"/>
              </a:defRPr>
            </a:lvl2pPr>
            <a:lvl3pPr marL="1207079" indent="-240428" defTabSz="945243" eaLnBrk="0" hangingPunct="0">
              <a:spcBef>
                <a:spcPct val="30000"/>
              </a:spcBef>
              <a:defRPr sz="1300">
                <a:solidFill>
                  <a:schemeClr val="tx1"/>
                </a:solidFill>
                <a:latin typeface="Times New Roman" pitchFamily="18" charset="0"/>
              </a:defRPr>
            </a:lvl3pPr>
            <a:lvl4pPr marL="1691228" indent="-240428" defTabSz="945243" eaLnBrk="0" hangingPunct="0">
              <a:spcBef>
                <a:spcPct val="30000"/>
              </a:spcBef>
              <a:defRPr sz="1300">
                <a:solidFill>
                  <a:schemeClr val="tx1"/>
                </a:solidFill>
                <a:latin typeface="Times New Roman" pitchFamily="18" charset="0"/>
              </a:defRPr>
            </a:lvl4pPr>
            <a:lvl5pPr marL="2173730" indent="-240428" defTabSz="945243" eaLnBrk="0" hangingPunct="0">
              <a:spcBef>
                <a:spcPct val="30000"/>
              </a:spcBef>
              <a:defRPr sz="1300">
                <a:solidFill>
                  <a:schemeClr val="tx1"/>
                </a:solidFill>
                <a:latin typeface="Times New Roman" pitchFamily="18" charset="0"/>
              </a:defRPr>
            </a:lvl5pPr>
            <a:lvl6pPr marL="2647999" indent="-240428" defTabSz="945243" eaLnBrk="0" fontAlgn="base" hangingPunct="0">
              <a:spcBef>
                <a:spcPct val="30000"/>
              </a:spcBef>
              <a:spcAft>
                <a:spcPct val="0"/>
              </a:spcAft>
              <a:defRPr sz="1300">
                <a:solidFill>
                  <a:schemeClr val="tx1"/>
                </a:solidFill>
                <a:latin typeface="Times New Roman" pitchFamily="18" charset="0"/>
              </a:defRPr>
            </a:lvl6pPr>
            <a:lvl7pPr marL="3122266" indent="-240428" defTabSz="945243" eaLnBrk="0" fontAlgn="base" hangingPunct="0">
              <a:spcBef>
                <a:spcPct val="30000"/>
              </a:spcBef>
              <a:spcAft>
                <a:spcPct val="0"/>
              </a:spcAft>
              <a:defRPr sz="1300">
                <a:solidFill>
                  <a:schemeClr val="tx1"/>
                </a:solidFill>
                <a:latin typeface="Times New Roman" pitchFamily="18" charset="0"/>
              </a:defRPr>
            </a:lvl7pPr>
            <a:lvl8pPr marL="3596534" indent="-240428" defTabSz="945243" eaLnBrk="0" fontAlgn="base" hangingPunct="0">
              <a:spcBef>
                <a:spcPct val="30000"/>
              </a:spcBef>
              <a:spcAft>
                <a:spcPct val="0"/>
              </a:spcAft>
              <a:defRPr sz="1300">
                <a:solidFill>
                  <a:schemeClr val="tx1"/>
                </a:solidFill>
                <a:latin typeface="Times New Roman" pitchFamily="18" charset="0"/>
              </a:defRPr>
            </a:lvl8pPr>
            <a:lvl9pPr marL="4070803" indent="-240428"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r>
              <a:rPr lang="en-US" altLang="en-US" dirty="0">
                <a:ea typeface="MS PGothic" pitchFamily="34" charset="-128"/>
              </a:rPr>
              <a:t>Flagger Training       Chapter 1</a:t>
            </a:r>
          </a:p>
        </p:txBody>
      </p:sp>
      <p:sp>
        <p:nvSpPr>
          <p:cNvPr id="15872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83860" indent="-301358" defTabSz="945243" eaLnBrk="0" hangingPunct="0">
              <a:spcBef>
                <a:spcPct val="30000"/>
              </a:spcBef>
              <a:defRPr sz="1300">
                <a:solidFill>
                  <a:schemeClr val="tx1"/>
                </a:solidFill>
                <a:latin typeface="Times New Roman" pitchFamily="18" charset="0"/>
              </a:defRPr>
            </a:lvl2pPr>
            <a:lvl3pPr marL="1207079" indent="-240428" defTabSz="945243" eaLnBrk="0" hangingPunct="0">
              <a:spcBef>
                <a:spcPct val="30000"/>
              </a:spcBef>
              <a:defRPr sz="1300">
                <a:solidFill>
                  <a:schemeClr val="tx1"/>
                </a:solidFill>
                <a:latin typeface="Times New Roman" pitchFamily="18" charset="0"/>
              </a:defRPr>
            </a:lvl3pPr>
            <a:lvl4pPr marL="1691228" indent="-240428" defTabSz="945243" eaLnBrk="0" hangingPunct="0">
              <a:spcBef>
                <a:spcPct val="30000"/>
              </a:spcBef>
              <a:defRPr sz="1300">
                <a:solidFill>
                  <a:schemeClr val="tx1"/>
                </a:solidFill>
                <a:latin typeface="Times New Roman" pitchFamily="18" charset="0"/>
              </a:defRPr>
            </a:lvl4pPr>
            <a:lvl5pPr marL="2173730" indent="-240428" defTabSz="945243" eaLnBrk="0" hangingPunct="0">
              <a:spcBef>
                <a:spcPct val="30000"/>
              </a:spcBef>
              <a:defRPr sz="1300">
                <a:solidFill>
                  <a:schemeClr val="tx1"/>
                </a:solidFill>
                <a:latin typeface="Times New Roman" pitchFamily="18" charset="0"/>
              </a:defRPr>
            </a:lvl5pPr>
            <a:lvl6pPr marL="2647999" indent="-240428" defTabSz="945243" eaLnBrk="0" fontAlgn="base" hangingPunct="0">
              <a:spcBef>
                <a:spcPct val="30000"/>
              </a:spcBef>
              <a:spcAft>
                <a:spcPct val="0"/>
              </a:spcAft>
              <a:defRPr sz="1300">
                <a:solidFill>
                  <a:schemeClr val="tx1"/>
                </a:solidFill>
                <a:latin typeface="Times New Roman" pitchFamily="18" charset="0"/>
              </a:defRPr>
            </a:lvl6pPr>
            <a:lvl7pPr marL="3122266" indent="-240428" defTabSz="945243" eaLnBrk="0" fontAlgn="base" hangingPunct="0">
              <a:spcBef>
                <a:spcPct val="30000"/>
              </a:spcBef>
              <a:spcAft>
                <a:spcPct val="0"/>
              </a:spcAft>
              <a:defRPr sz="1300">
                <a:solidFill>
                  <a:schemeClr val="tx1"/>
                </a:solidFill>
                <a:latin typeface="Times New Roman" pitchFamily="18" charset="0"/>
              </a:defRPr>
            </a:lvl7pPr>
            <a:lvl8pPr marL="3596534" indent="-240428" defTabSz="945243" eaLnBrk="0" fontAlgn="base" hangingPunct="0">
              <a:spcBef>
                <a:spcPct val="30000"/>
              </a:spcBef>
              <a:spcAft>
                <a:spcPct val="0"/>
              </a:spcAft>
              <a:defRPr sz="1300">
                <a:solidFill>
                  <a:schemeClr val="tx1"/>
                </a:solidFill>
                <a:latin typeface="Times New Roman" pitchFamily="18" charset="0"/>
              </a:defRPr>
            </a:lvl8pPr>
            <a:lvl9pPr marL="4070803" indent="-240428"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2C5B2F9A-3031-4E14-BB27-ED9CBECC572E}" type="datetime1">
              <a:rPr lang="en-US" altLang="en-US" smtClean="0">
                <a:ea typeface="MS PGothic" pitchFamily="34" charset="-128"/>
              </a:rPr>
              <a:pPr eaLnBrk="1" hangingPunct="1">
                <a:spcBef>
                  <a:spcPct val="0"/>
                </a:spcBef>
              </a:pPr>
              <a:t>3/10/2021</a:t>
            </a:fld>
            <a:endParaRPr lang="en-US" altLang="en-US" dirty="0">
              <a:ea typeface="MS PGothic" pitchFamily="34" charset="-128"/>
            </a:endParaRPr>
          </a:p>
        </p:txBody>
      </p:sp>
      <p:sp>
        <p:nvSpPr>
          <p:cNvPr id="1587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83860" indent="-301358" defTabSz="945243" eaLnBrk="0" hangingPunct="0">
              <a:spcBef>
                <a:spcPct val="30000"/>
              </a:spcBef>
              <a:defRPr sz="1300">
                <a:solidFill>
                  <a:schemeClr val="tx1"/>
                </a:solidFill>
                <a:latin typeface="Times New Roman" pitchFamily="18" charset="0"/>
              </a:defRPr>
            </a:lvl2pPr>
            <a:lvl3pPr marL="1207079" indent="-240428" defTabSz="945243" eaLnBrk="0" hangingPunct="0">
              <a:spcBef>
                <a:spcPct val="30000"/>
              </a:spcBef>
              <a:defRPr sz="1300">
                <a:solidFill>
                  <a:schemeClr val="tx1"/>
                </a:solidFill>
                <a:latin typeface="Times New Roman" pitchFamily="18" charset="0"/>
              </a:defRPr>
            </a:lvl3pPr>
            <a:lvl4pPr marL="1691228" indent="-240428" defTabSz="945243" eaLnBrk="0" hangingPunct="0">
              <a:spcBef>
                <a:spcPct val="30000"/>
              </a:spcBef>
              <a:defRPr sz="1300">
                <a:solidFill>
                  <a:schemeClr val="tx1"/>
                </a:solidFill>
                <a:latin typeface="Times New Roman" pitchFamily="18" charset="0"/>
              </a:defRPr>
            </a:lvl4pPr>
            <a:lvl5pPr marL="2173730" indent="-240428" defTabSz="945243" eaLnBrk="0" hangingPunct="0">
              <a:spcBef>
                <a:spcPct val="30000"/>
              </a:spcBef>
              <a:defRPr sz="1300">
                <a:solidFill>
                  <a:schemeClr val="tx1"/>
                </a:solidFill>
                <a:latin typeface="Times New Roman" pitchFamily="18" charset="0"/>
              </a:defRPr>
            </a:lvl5pPr>
            <a:lvl6pPr marL="2647999" indent="-240428" defTabSz="945243" eaLnBrk="0" fontAlgn="base" hangingPunct="0">
              <a:spcBef>
                <a:spcPct val="30000"/>
              </a:spcBef>
              <a:spcAft>
                <a:spcPct val="0"/>
              </a:spcAft>
              <a:defRPr sz="1300">
                <a:solidFill>
                  <a:schemeClr val="tx1"/>
                </a:solidFill>
                <a:latin typeface="Times New Roman" pitchFamily="18" charset="0"/>
              </a:defRPr>
            </a:lvl6pPr>
            <a:lvl7pPr marL="3122266" indent="-240428" defTabSz="945243" eaLnBrk="0" fontAlgn="base" hangingPunct="0">
              <a:spcBef>
                <a:spcPct val="30000"/>
              </a:spcBef>
              <a:spcAft>
                <a:spcPct val="0"/>
              </a:spcAft>
              <a:defRPr sz="1300">
                <a:solidFill>
                  <a:schemeClr val="tx1"/>
                </a:solidFill>
                <a:latin typeface="Times New Roman" pitchFamily="18" charset="0"/>
              </a:defRPr>
            </a:lvl7pPr>
            <a:lvl8pPr marL="3596534" indent="-240428" defTabSz="945243" eaLnBrk="0" fontAlgn="base" hangingPunct="0">
              <a:spcBef>
                <a:spcPct val="30000"/>
              </a:spcBef>
              <a:spcAft>
                <a:spcPct val="0"/>
              </a:spcAft>
              <a:defRPr sz="1300">
                <a:solidFill>
                  <a:schemeClr val="tx1"/>
                </a:solidFill>
                <a:latin typeface="Times New Roman" pitchFamily="18" charset="0"/>
              </a:defRPr>
            </a:lvl8pPr>
            <a:lvl9pPr marL="4070803" indent="-240428"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16A54A5B-1E94-4DD8-8173-83F3DE9D82D9}" type="slidenum">
              <a:rPr lang="en-US" altLang="en-US" smtClean="0">
                <a:ea typeface="MS PGothic" pitchFamily="34" charset="-128"/>
              </a:rPr>
              <a:pPr eaLnBrk="1" hangingPunct="1">
                <a:spcBef>
                  <a:spcPct val="0"/>
                </a:spcBef>
              </a:pPr>
              <a:t>66</a:t>
            </a:fld>
            <a:endParaRPr lang="en-US" altLang="en-US" dirty="0">
              <a:ea typeface="MS PGothic" pitchFamily="34" charset="-128"/>
            </a:endParaRPr>
          </a:p>
        </p:txBody>
      </p:sp>
      <p:sp>
        <p:nvSpPr>
          <p:cNvPr id="158726" name="Rectangle 2"/>
          <p:cNvSpPr>
            <a:spLocks noGrp="1" noRot="1" noChangeAspect="1" noChangeArrowheads="1" noTextEdit="1"/>
          </p:cNvSpPr>
          <p:nvPr>
            <p:ph type="sldImg"/>
          </p:nvPr>
        </p:nvSpPr>
        <p:spPr>
          <a:ln/>
        </p:spPr>
      </p:sp>
      <p:sp>
        <p:nvSpPr>
          <p:cNvPr id="1587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rPr>
              <a:t>Signs must be covered or removed when not in use, including during lunch time.  You can fold them down, cover or turn them, or lay them down.  Signs should not be giving direction when not applicable.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42-inch trim line is the typical channelizer used by MoDOT operations.  Cones can be used at flagger stations due to the weight of the base on a trim line.  Cones may also be used on daytime operations on minor routes if wanting to channelize the entire work area with cones.  Traffic counts can determine if a roadway is low volume.  </a:t>
            </a:r>
          </a:p>
        </p:txBody>
      </p:sp>
      <p:sp>
        <p:nvSpPr>
          <p:cNvPr id="4" name="Slide Number Placeholder 3"/>
          <p:cNvSpPr>
            <a:spLocks noGrp="1"/>
          </p:cNvSpPr>
          <p:nvPr>
            <p:ph type="sldNum" sz="quarter" idx="5"/>
          </p:nvPr>
        </p:nvSpPr>
        <p:spPr/>
        <p:txBody>
          <a:bodyPr/>
          <a:lstStyle/>
          <a:p>
            <a:fld id="{E4602A2E-9B10-4F8D-85E1-24042F9422A0}" type="slidenum">
              <a:rPr lang="en-US" smtClean="0"/>
              <a:t>67</a:t>
            </a:fld>
            <a:endParaRPr lang="en-US" dirty="0"/>
          </a:p>
        </p:txBody>
      </p:sp>
    </p:spTree>
    <p:extLst>
      <p:ext uri="{BB962C8B-B14F-4D97-AF65-F5344CB8AC3E}">
        <p14:creationId xmlns:p14="http://schemas.microsoft.com/office/powerpoint/2010/main" val="30674024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68</a:t>
            </a:fld>
            <a:endParaRPr lang="en-US" dirty="0"/>
          </a:p>
        </p:txBody>
      </p:sp>
    </p:spTree>
    <p:extLst>
      <p:ext uri="{BB962C8B-B14F-4D97-AF65-F5344CB8AC3E}">
        <p14:creationId xmlns:p14="http://schemas.microsoft.com/office/powerpoint/2010/main" val="32246481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69</a:t>
            </a:fld>
            <a:endParaRPr lang="en-US" dirty="0"/>
          </a:p>
        </p:txBody>
      </p:sp>
    </p:spTree>
    <p:extLst>
      <p:ext uri="{BB962C8B-B14F-4D97-AF65-F5344CB8AC3E}">
        <p14:creationId xmlns:p14="http://schemas.microsoft.com/office/powerpoint/2010/main" val="952449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dirty="0">
                <a:latin typeface="Times New Roman" pitchFamily="18" charset="0"/>
              </a:rPr>
              <a:t>Each person whose actions affect temporary traffic control work zone safety, from upper level management to field workers, should receive training appropriate to the job decisions the individual is required to make.  For example, if you are a new employee who has never flagged before, MoDOT needs to provide flagger training and on the job training to ensure you understand proper procedures related to flagging.  If you are responsible for setting up a work zone or placing advanced warning signs, you will need additional training related to work zone set up which may be found in Gear Up or Advanced Work Zone training.  There are 3 levels of work zone training – flagger, Gear Up (which replaced the technician level training), and Advanced Work Zone (which is specialist level training).  </a:t>
            </a:r>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7</a:t>
            </a:fld>
            <a:endParaRPr lang="en-US" dirty="0"/>
          </a:p>
        </p:txBody>
      </p:sp>
    </p:spTree>
    <p:extLst>
      <p:ext uri="{BB962C8B-B14F-4D97-AF65-F5344CB8AC3E}">
        <p14:creationId xmlns:p14="http://schemas.microsoft.com/office/powerpoint/2010/main" val="29892575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F1DBE154-30EC-4D43-89AB-8127F4C08B61}" type="slidenum">
              <a:rPr lang="en-US" altLang="en-US" smtClean="0"/>
              <a:pPr eaLnBrk="1" hangingPunct="1">
                <a:spcBef>
                  <a:spcPct val="0"/>
                </a:spcBef>
              </a:pPr>
              <a:t>70</a:t>
            </a:fld>
            <a:endParaRPr lang="en-US" altLang="en-US" dirty="0"/>
          </a:p>
        </p:txBody>
      </p:sp>
      <p:sp>
        <p:nvSpPr>
          <p:cNvPr id="162819" name="Rectangle 2"/>
          <p:cNvSpPr>
            <a:spLocks noGrp="1" noRot="1" noChangeAspect="1" noChangeArrowheads="1" noTextEdit="1"/>
          </p:cNvSpPr>
          <p:nvPr>
            <p:ph type="sldImg"/>
          </p:nvPr>
        </p:nvSpPr>
        <p:spPr>
          <a:ln/>
        </p:spPr>
      </p:sp>
      <p:sp>
        <p:nvSpPr>
          <p:cNvPr id="162820" name="Notes Placehold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Some other things to think about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 are a few different types of the lighted flag paddle which draws attention by either flashing lights, lighting of the edges, or having the words light up.  Anything you can do to safely highlight the flagger station is a good idea.  Several innovations have been introduced to assist with bringing attention to flaggers.  </a:t>
            </a:r>
          </a:p>
          <a:p>
            <a:endParaRPr lang="en-US" dirty="0"/>
          </a:p>
        </p:txBody>
      </p:sp>
      <p:sp>
        <p:nvSpPr>
          <p:cNvPr id="4" name="Slide Number Placeholder 3"/>
          <p:cNvSpPr>
            <a:spLocks noGrp="1"/>
          </p:cNvSpPr>
          <p:nvPr>
            <p:ph type="sldNum" sz="quarter" idx="10"/>
          </p:nvPr>
        </p:nvSpPr>
        <p:spPr/>
        <p:txBody>
          <a:bodyPr/>
          <a:lstStyle/>
          <a:p>
            <a:fld id="{E4602A2E-9B10-4F8D-85E1-24042F9422A0}"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25084038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As previously mentioned, pilot vehicles are another great option to use when flagging.  A pilot car leads travelers through a complex, long, one-way work zone and are specifically marked so you can tell them apart from other construction vehicles.  This is not necessary on a shorter length work zone where you can see both ends.  The more crossroads, lane changes, equipment crossings, and other obstacles in the work zone; the more beneficial the pilot car is.  When using a pilot vehicle, two flaggers are required.  A pilot car continuously drives back and forth through the work zone; all traffic should follow only the pilot car.  The pilot car driver will not pass through a work zone until it is safe to do so; they know which lanes to use and always maintain a safe speed.  They also coordinate with equipment and other construction trucks.  The pilot car driver will pull off the road at the end of the work zone to allow traffic to continue on their way.    </a:t>
            </a:r>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082" eaLnBrk="0" hangingPunct="0">
              <a:spcBef>
                <a:spcPct val="30000"/>
              </a:spcBef>
              <a:defRPr sz="1400">
                <a:solidFill>
                  <a:schemeClr val="tx1"/>
                </a:solidFill>
                <a:latin typeface="Times New Roman" pitchFamily="18" charset="0"/>
              </a:defRPr>
            </a:lvl1pPr>
            <a:lvl2pPr marL="770555" indent="-296366" defTabSz="945082" eaLnBrk="0" hangingPunct="0">
              <a:spcBef>
                <a:spcPct val="30000"/>
              </a:spcBef>
              <a:defRPr sz="1400">
                <a:solidFill>
                  <a:schemeClr val="tx1"/>
                </a:solidFill>
                <a:latin typeface="Times New Roman" pitchFamily="18" charset="0"/>
              </a:defRPr>
            </a:lvl2pPr>
            <a:lvl3pPr marL="1185469" indent="-237093" defTabSz="945082" eaLnBrk="0" hangingPunct="0">
              <a:spcBef>
                <a:spcPct val="30000"/>
              </a:spcBef>
              <a:defRPr sz="1400">
                <a:solidFill>
                  <a:schemeClr val="tx1"/>
                </a:solidFill>
                <a:latin typeface="Times New Roman" pitchFamily="18" charset="0"/>
              </a:defRPr>
            </a:lvl3pPr>
            <a:lvl4pPr marL="1659655" indent="-237093" defTabSz="945082" eaLnBrk="0" hangingPunct="0">
              <a:spcBef>
                <a:spcPct val="30000"/>
              </a:spcBef>
              <a:defRPr sz="1400">
                <a:solidFill>
                  <a:schemeClr val="tx1"/>
                </a:solidFill>
                <a:latin typeface="Times New Roman" pitchFamily="18" charset="0"/>
              </a:defRPr>
            </a:lvl4pPr>
            <a:lvl5pPr marL="2133843" indent="-237093" defTabSz="945082" eaLnBrk="0" hangingPunct="0">
              <a:spcBef>
                <a:spcPct val="30000"/>
              </a:spcBef>
              <a:defRPr sz="1400">
                <a:solidFill>
                  <a:schemeClr val="tx1"/>
                </a:solidFill>
                <a:latin typeface="Times New Roman" pitchFamily="18" charset="0"/>
              </a:defRPr>
            </a:lvl5pPr>
            <a:lvl6pPr marL="2608031" indent="-237093" defTabSz="945082" eaLnBrk="0" fontAlgn="base" hangingPunct="0">
              <a:spcBef>
                <a:spcPct val="30000"/>
              </a:spcBef>
              <a:spcAft>
                <a:spcPct val="0"/>
              </a:spcAft>
              <a:defRPr sz="1400">
                <a:solidFill>
                  <a:schemeClr val="tx1"/>
                </a:solidFill>
                <a:latin typeface="Times New Roman" pitchFamily="18" charset="0"/>
              </a:defRPr>
            </a:lvl6pPr>
            <a:lvl7pPr marL="3082216" indent="-237093" defTabSz="945082" eaLnBrk="0" fontAlgn="base" hangingPunct="0">
              <a:spcBef>
                <a:spcPct val="30000"/>
              </a:spcBef>
              <a:spcAft>
                <a:spcPct val="0"/>
              </a:spcAft>
              <a:defRPr sz="1400">
                <a:solidFill>
                  <a:schemeClr val="tx1"/>
                </a:solidFill>
                <a:latin typeface="Times New Roman" pitchFamily="18" charset="0"/>
              </a:defRPr>
            </a:lvl7pPr>
            <a:lvl8pPr marL="3556406" indent="-237093" defTabSz="945082" eaLnBrk="0" fontAlgn="base" hangingPunct="0">
              <a:spcBef>
                <a:spcPct val="30000"/>
              </a:spcBef>
              <a:spcAft>
                <a:spcPct val="0"/>
              </a:spcAft>
              <a:defRPr sz="1400">
                <a:solidFill>
                  <a:schemeClr val="tx1"/>
                </a:solidFill>
                <a:latin typeface="Times New Roman" pitchFamily="18" charset="0"/>
              </a:defRPr>
            </a:lvl8pPr>
            <a:lvl9pPr marL="4030591" indent="-237093" defTabSz="945082" eaLnBrk="0" fontAlgn="base" hangingPunct="0">
              <a:spcBef>
                <a:spcPct val="30000"/>
              </a:spcBef>
              <a:spcAft>
                <a:spcPct val="0"/>
              </a:spcAft>
              <a:defRPr sz="1400">
                <a:solidFill>
                  <a:schemeClr val="tx1"/>
                </a:solidFill>
                <a:latin typeface="Times New Roman" pitchFamily="18" charset="0"/>
              </a:defRPr>
            </a:lvl9pPr>
          </a:lstStyle>
          <a:p>
            <a:pPr eaLnBrk="1" hangingPunct="1">
              <a:spcBef>
                <a:spcPct val="0"/>
              </a:spcBef>
            </a:pPr>
            <a:fld id="{021C2C21-41D2-4446-B6C8-F2E029E21AA0}" type="slidenum">
              <a:rPr lang="en-US" altLang="en-US" smtClean="0">
                <a:solidFill>
                  <a:prstClr val="black"/>
                </a:solidFill>
              </a:rPr>
              <a:pPr eaLnBrk="1" hangingPunct="1">
                <a:spcBef>
                  <a:spcPct val="0"/>
                </a:spcBef>
              </a:pPr>
              <a:t>72</a:t>
            </a:fld>
            <a:endParaRPr lang="en-US" altLang="en-US" dirty="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rPr>
              <a:t>An AFAD, is another great tool for longer-term stationary jobs where you will not have to move the device often.  The most common type is the red/yellow lens AFAD which has an arm that comes down and will sound an alarm if someone drives around it while the arm is extended.  One person can control both AFADs at each end of the work zone from one location if you can see both ends of the work zone; or you can still use 2 flaggers, but they would not be in the roadway exposed to traffic.  Flaggers should understand how an AFAD functions and how long it takes for the arm to go down for this to be a successful method.  </a:t>
            </a:r>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082" eaLnBrk="0" hangingPunct="0">
              <a:spcBef>
                <a:spcPct val="30000"/>
              </a:spcBef>
              <a:defRPr sz="1400">
                <a:solidFill>
                  <a:schemeClr val="tx1"/>
                </a:solidFill>
                <a:latin typeface="Times New Roman" pitchFamily="18" charset="0"/>
              </a:defRPr>
            </a:lvl1pPr>
            <a:lvl2pPr marL="770555" indent="-296366" defTabSz="945082" eaLnBrk="0" hangingPunct="0">
              <a:spcBef>
                <a:spcPct val="30000"/>
              </a:spcBef>
              <a:defRPr sz="1400">
                <a:solidFill>
                  <a:schemeClr val="tx1"/>
                </a:solidFill>
                <a:latin typeface="Times New Roman" pitchFamily="18" charset="0"/>
              </a:defRPr>
            </a:lvl2pPr>
            <a:lvl3pPr marL="1185469" indent="-237093" defTabSz="945082" eaLnBrk="0" hangingPunct="0">
              <a:spcBef>
                <a:spcPct val="30000"/>
              </a:spcBef>
              <a:defRPr sz="1400">
                <a:solidFill>
                  <a:schemeClr val="tx1"/>
                </a:solidFill>
                <a:latin typeface="Times New Roman" pitchFamily="18" charset="0"/>
              </a:defRPr>
            </a:lvl3pPr>
            <a:lvl4pPr marL="1659655" indent="-237093" defTabSz="945082" eaLnBrk="0" hangingPunct="0">
              <a:spcBef>
                <a:spcPct val="30000"/>
              </a:spcBef>
              <a:defRPr sz="1400">
                <a:solidFill>
                  <a:schemeClr val="tx1"/>
                </a:solidFill>
                <a:latin typeface="Times New Roman" pitchFamily="18" charset="0"/>
              </a:defRPr>
            </a:lvl4pPr>
            <a:lvl5pPr marL="2133843" indent="-237093" defTabSz="945082" eaLnBrk="0" hangingPunct="0">
              <a:spcBef>
                <a:spcPct val="30000"/>
              </a:spcBef>
              <a:defRPr sz="1400">
                <a:solidFill>
                  <a:schemeClr val="tx1"/>
                </a:solidFill>
                <a:latin typeface="Times New Roman" pitchFamily="18" charset="0"/>
              </a:defRPr>
            </a:lvl5pPr>
            <a:lvl6pPr marL="2608031" indent="-237093" defTabSz="945082" eaLnBrk="0" fontAlgn="base" hangingPunct="0">
              <a:spcBef>
                <a:spcPct val="30000"/>
              </a:spcBef>
              <a:spcAft>
                <a:spcPct val="0"/>
              </a:spcAft>
              <a:defRPr sz="1400">
                <a:solidFill>
                  <a:schemeClr val="tx1"/>
                </a:solidFill>
                <a:latin typeface="Times New Roman" pitchFamily="18" charset="0"/>
              </a:defRPr>
            </a:lvl6pPr>
            <a:lvl7pPr marL="3082216" indent="-237093" defTabSz="945082" eaLnBrk="0" fontAlgn="base" hangingPunct="0">
              <a:spcBef>
                <a:spcPct val="30000"/>
              </a:spcBef>
              <a:spcAft>
                <a:spcPct val="0"/>
              </a:spcAft>
              <a:defRPr sz="1400">
                <a:solidFill>
                  <a:schemeClr val="tx1"/>
                </a:solidFill>
                <a:latin typeface="Times New Roman" pitchFamily="18" charset="0"/>
              </a:defRPr>
            </a:lvl7pPr>
            <a:lvl8pPr marL="3556406" indent="-237093" defTabSz="945082" eaLnBrk="0" fontAlgn="base" hangingPunct="0">
              <a:spcBef>
                <a:spcPct val="30000"/>
              </a:spcBef>
              <a:spcAft>
                <a:spcPct val="0"/>
              </a:spcAft>
              <a:defRPr sz="1400">
                <a:solidFill>
                  <a:schemeClr val="tx1"/>
                </a:solidFill>
                <a:latin typeface="Times New Roman" pitchFamily="18" charset="0"/>
              </a:defRPr>
            </a:lvl8pPr>
            <a:lvl9pPr marL="4030591" indent="-237093" defTabSz="945082" eaLnBrk="0" fontAlgn="base" hangingPunct="0">
              <a:spcBef>
                <a:spcPct val="30000"/>
              </a:spcBef>
              <a:spcAft>
                <a:spcPct val="0"/>
              </a:spcAft>
              <a:defRPr sz="1400">
                <a:solidFill>
                  <a:schemeClr val="tx1"/>
                </a:solidFill>
                <a:latin typeface="Times New Roman" pitchFamily="18" charset="0"/>
              </a:defRPr>
            </a:lvl9pPr>
          </a:lstStyle>
          <a:p>
            <a:pPr eaLnBrk="1" hangingPunct="1">
              <a:spcBef>
                <a:spcPct val="0"/>
              </a:spcBef>
            </a:pPr>
            <a:fld id="{4416D0E0-0EB2-49C2-B5E1-3FE09773EE80}" type="slidenum">
              <a:rPr lang="en-US" altLang="en-US" smtClean="0">
                <a:solidFill>
                  <a:prstClr val="black"/>
                </a:solidFill>
              </a:rPr>
              <a:pPr eaLnBrk="1" hangingPunct="1">
                <a:spcBef>
                  <a:spcPct val="0"/>
                </a:spcBef>
              </a:pPr>
              <a:t>73</a:t>
            </a:fld>
            <a:endParaRPr lang="en-US" altLang="en-US" dirty="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Rumble strips can be used for short or long-term duration operations.  There is required spacing when using each type of rumble strip.  These should not be placed on hills or where there will be a lot of braking because the rumble strips will move.  It is recommended to place these before the flagger symbol sign to alert motorists something is ahead.  Short term rumbles are placed in and out each day; they are not left on the roadway when work is not taking place or overnight.  Long-term rumbles have a sticky back to help hold them in place for long term projects and can stay out for the duration of a project.  </a:t>
            </a:r>
          </a:p>
        </p:txBody>
      </p:sp>
      <p:sp>
        <p:nvSpPr>
          <p:cNvPr id="4" name="Slide Number Placeholder 3"/>
          <p:cNvSpPr>
            <a:spLocks noGrp="1"/>
          </p:cNvSpPr>
          <p:nvPr>
            <p:ph type="sldNum" sz="quarter" idx="10"/>
          </p:nvPr>
        </p:nvSpPr>
        <p:spPr/>
        <p:txBody>
          <a:bodyPr/>
          <a:lstStyle/>
          <a:p>
            <a:fld id="{E4602A2E-9B10-4F8D-85E1-24042F9422A0}" type="slidenum">
              <a:rPr lang="en-US" smtClean="0"/>
              <a:t>74</a:t>
            </a:fld>
            <a:endParaRPr lang="en-US" dirty="0"/>
          </a:p>
        </p:txBody>
      </p:sp>
    </p:spTree>
    <p:extLst>
      <p:ext uri="{BB962C8B-B14F-4D97-AF65-F5344CB8AC3E}">
        <p14:creationId xmlns:p14="http://schemas.microsoft.com/office/powerpoint/2010/main" val="13043104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Inspections are important.  After you set up your work zone, drive back through it to ensure everything looks correct.  Check everything from sign placement and visibility, and ensure flagger stations are set up to where flaggers can see and so on.  Monitor compliance and identify any deficiencies and correct them immediately.  Make sure to document the deficiencies and take photos and videos while driving both directions, especially if a crash has occurred.  Sometimes, in the event of a crash, the work zone will need to be extended to incorporate the accident into it.  Measuring and taking pictures of the sign placement is also something that should be done.  If signs are set up differently from what the TA suggests, it must be documented as to why this is a safer way for legal purposes.  </a:t>
            </a:r>
          </a:p>
        </p:txBody>
      </p:sp>
      <p:sp>
        <p:nvSpPr>
          <p:cNvPr id="4" name="Slide Number Placeholder 3"/>
          <p:cNvSpPr>
            <a:spLocks noGrp="1"/>
          </p:cNvSpPr>
          <p:nvPr>
            <p:ph type="sldNum" sz="quarter" idx="5"/>
          </p:nvPr>
        </p:nvSpPr>
        <p:spPr/>
        <p:txBody>
          <a:bodyPr/>
          <a:lstStyle/>
          <a:p>
            <a:fld id="{E4602A2E-9B10-4F8D-85E1-24042F9422A0}" type="slidenum">
              <a:rPr lang="en-US" smtClean="0"/>
              <a:t>75</a:t>
            </a:fld>
            <a:endParaRPr lang="en-US" dirty="0"/>
          </a:p>
        </p:txBody>
      </p:sp>
    </p:spTree>
    <p:extLst>
      <p:ext uri="{BB962C8B-B14F-4D97-AF65-F5344CB8AC3E}">
        <p14:creationId xmlns:p14="http://schemas.microsoft.com/office/powerpoint/2010/main" val="38102162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05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97" eaLnBrk="0" hangingPunct="0">
              <a:defRPr sz="2500">
                <a:solidFill>
                  <a:schemeClr val="tx1"/>
                </a:solidFill>
                <a:latin typeface="Arial" charset="0"/>
              </a:defRPr>
            </a:lvl1pPr>
            <a:lvl2pPr marL="770644" indent="-296401" defTabSz="966597" eaLnBrk="0" hangingPunct="0">
              <a:defRPr sz="2500">
                <a:solidFill>
                  <a:schemeClr val="tx1"/>
                </a:solidFill>
                <a:latin typeface="Arial" charset="0"/>
              </a:defRPr>
            </a:lvl2pPr>
            <a:lvl3pPr marL="1185605" indent="-237120" defTabSz="966597" eaLnBrk="0" hangingPunct="0">
              <a:defRPr sz="2500">
                <a:solidFill>
                  <a:schemeClr val="tx1"/>
                </a:solidFill>
                <a:latin typeface="Arial" charset="0"/>
              </a:defRPr>
            </a:lvl3pPr>
            <a:lvl4pPr marL="1659847" indent="-237120" defTabSz="966597" eaLnBrk="0" hangingPunct="0">
              <a:defRPr sz="2500">
                <a:solidFill>
                  <a:schemeClr val="tx1"/>
                </a:solidFill>
                <a:latin typeface="Arial" charset="0"/>
              </a:defRPr>
            </a:lvl4pPr>
            <a:lvl5pPr marL="2134090" indent="-237120" defTabSz="966597" eaLnBrk="0" hangingPunct="0">
              <a:defRPr sz="2500">
                <a:solidFill>
                  <a:schemeClr val="tx1"/>
                </a:solidFill>
                <a:latin typeface="Arial" charset="0"/>
              </a:defRPr>
            </a:lvl5pPr>
            <a:lvl6pPr marL="2608332" indent="-237120" defTabSz="966597" eaLnBrk="0" fontAlgn="base" hangingPunct="0">
              <a:spcBef>
                <a:spcPct val="0"/>
              </a:spcBef>
              <a:spcAft>
                <a:spcPct val="0"/>
              </a:spcAft>
              <a:defRPr sz="2500">
                <a:solidFill>
                  <a:schemeClr val="tx1"/>
                </a:solidFill>
                <a:latin typeface="Arial" charset="0"/>
              </a:defRPr>
            </a:lvl6pPr>
            <a:lvl7pPr marL="3082572" indent="-237120" defTabSz="966597" eaLnBrk="0" fontAlgn="base" hangingPunct="0">
              <a:spcBef>
                <a:spcPct val="0"/>
              </a:spcBef>
              <a:spcAft>
                <a:spcPct val="0"/>
              </a:spcAft>
              <a:defRPr sz="2500">
                <a:solidFill>
                  <a:schemeClr val="tx1"/>
                </a:solidFill>
                <a:latin typeface="Arial" charset="0"/>
              </a:defRPr>
            </a:lvl7pPr>
            <a:lvl8pPr marL="3556816" indent="-237120" defTabSz="966597" eaLnBrk="0" fontAlgn="base" hangingPunct="0">
              <a:spcBef>
                <a:spcPct val="0"/>
              </a:spcBef>
              <a:spcAft>
                <a:spcPct val="0"/>
              </a:spcAft>
              <a:defRPr sz="2500">
                <a:solidFill>
                  <a:schemeClr val="tx1"/>
                </a:solidFill>
                <a:latin typeface="Arial" charset="0"/>
              </a:defRPr>
            </a:lvl8pPr>
            <a:lvl9pPr marL="4031057" indent="-237120" defTabSz="966597" eaLnBrk="0" fontAlgn="base" hangingPunct="0">
              <a:spcBef>
                <a:spcPct val="0"/>
              </a:spcBef>
              <a:spcAft>
                <a:spcPct val="0"/>
              </a:spcAft>
              <a:defRPr sz="2500">
                <a:solidFill>
                  <a:schemeClr val="tx1"/>
                </a:solidFill>
                <a:latin typeface="Arial" charset="0"/>
              </a:defRPr>
            </a:lvl9pPr>
          </a:lstStyle>
          <a:p>
            <a:pPr eaLnBrk="1" hangingPunct="1"/>
            <a:fld id="{9B7D1672-934C-43B7-80EB-3E9472F5523D}" type="slidenum">
              <a:rPr lang="en-US" sz="1300">
                <a:latin typeface="Times New Roman" pitchFamily="18" charset="0"/>
              </a:rPr>
              <a:pPr eaLnBrk="1" hangingPunct="1"/>
              <a:t>76</a:t>
            </a:fld>
            <a:endParaRPr lang="en-US" sz="1300" dirty="0">
              <a:latin typeface="Times New Roman" pitchFamily="18" charset="0"/>
            </a:endParaRPr>
          </a:p>
        </p:txBody>
      </p:sp>
      <p:sp>
        <p:nvSpPr>
          <p:cNvPr id="309251" name="Rectangle 2"/>
          <p:cNvSpPr>
            <a:spLocks noGrp="1" noRot="1" noChangeAspect="1" noChangeArrowheads="1" noTextEdit="1"/>
          </p:cNvSpPr>
          <p:nvPr>
            <p:ph type="sldImg"/>
          </p:nvPr>
        </p:nvSpPr>
        <p:spPr>
          <a:xfrm>
            <a:off x="1257300" y="720725"/>
            <a:ext cx="4800600" cy="3600450"/>
          </a:xfrm>
          <a:ln/>
        </p:spPr>
      </p:sp>
      <p:sp>
        <p:nvSpPr>
          <p:cNvPr id="3" name="Notes Placeholder 2"/>
          <p:cNvSpPr>
            <a:spLocks noGrp="1"/>
          </p:cNvSpPr>
          <p:nvPr>
            <p:ph type="body" idx="1"/>
          </p:nvPr>
        </p:nvSpPr>
        <p:spPr/>
        <p:txBody>
          <a:bodyPr/>
          <a:lstStyle/>
          <a:p>
            <a:r>
              <a:rPr lang="en-US" baseline="0" dirty="0"/>
              <a:t>Do not leave your post!  Flaggers shall never leave their post, even in the event of a crash.  A flagger’s job is to protect everyone.  If you have a driver go around your flagger station, gather as much information as possible including vehicle description, license plate number and driver’s description; to report to authorities.  A good example of not leaving your post would be having a vehicle stopped at the flagger station. Another vehicle hits the first one and the driver runs off.  Flaggers should not leave their post, except to move in front of the accident to flag around it.  </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77</a:t>
            </a:fld>
            <a:endParaRPr lang="en-US" dirty="0"/>
          </a:p>
        </p:txBody>
      </p:sp>
    </p:spTree>
    <p:extLst>
      <p:ext uri="{BB962C8B-B14F-4D97-AF65-F5344CB8AC3E}">
        <p14:creationId xmlns:p14="http://schemas.microsoft.com/office/powerpoint/2010/main" val="31185651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wrong with this picture?  There is no escape route and he made his own shade, which is a problem because it does not allow him to stand out and be visible.  The flagger is not paying attention to traffic; he has his back turned away.  He is not wearing a hard hat, so does not have the required PPE.</a:t>
            </a:r>
          </a:p>
        </p:txBody>
      </p:sp>
      <p:sp>
        <p:nvSpPr>
          <p:cNvPr id="4" name="Slide Number Placeholder 3"/>
          <p:cNvSpPr>
            <a:spLocks noGrp="1"/>
          </p:cNvSpPr>
          <p:nvPr>
            <p:ph type="sldNum" sz="quarter" idx="5"/>
          </p:nvPr>
        </p:nvSpPr>
        <p:spPr/>
        <p:txBody>
          <a:bodyPr/>
          <a:lstStyle/>
          <a:p>
            <a:fld id="{E4602A2E-9B10-4F8D-85E1-24042F9422A0}" type="slidenum">
              <a:rPr lang="en-US" smtClean="0"/>
              <a:t>78</a:t>
            </a:fld>
            <a:endParaRPr lang="en-US" dirty="0"/>
          </a:p>
        </p:txBody>
      </p:sp>
    </p:spTree>
    <p:extLst>
      <p:ext uri="{BB962C8B-B14F-4D97-AF65-F5344CB8AC3E}">
        <p14:creationId xmlns:p14="http://schemas.microsoft.com/office/powerpoint/2010/main" val="40356720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picture of the same guy a little later in the day.  He is playing on his cell phone and not paying attention to traffic.  Cell phone use is prohibited while flagging.  The use of a dolly to hold the paddle is not allowed, these items cannot be on the road surface.  Flag paddles shall not be left unattended.  Flaggers shall be separated by at least 100 feet from other objects to remain visible.      </a:t>
            </a:r>
          </a:p>
        </p:txBody>
      </p:sp>
      <p:sp>
        <p:nvSpPr>
          <p:cNvPr id="4" name="Slide Number Placeholder 3"/>
          <p:cNvSpPr>
            <a:spLocks noGrp="1"/>
          </p:cNvSpPr>
          <p:nvPr>
            <p:ph type="sldNum" sz="quarter" idx="5"/>
          </p:nvPr>
        </p:nvSpPr>
        <p:spPr/>
        <p:txBody>
          <a:bodyPr/>
          <a:lstStyle/>
          <a:p>
            <a:fld id="{E4602A2E-9B10-4F8D-85E1-24042F9422A0}" type="slidenum">
              <a:rPr lang="en-US" smtClean="0"/>
              <a:t>79</a:t>
            </a:fld>
            <a:endParaRPr lang="en-US" dirty="0"/>
          </a:p>
        </p:txBody>
      </p:sp>
    </p:spTree>
    <p:extLst>
      <p:ext uri="{BB962C8B-B14F-4D97-AF65-F5344CB8AC3E}">
        <p14:creationId xmlns:p14="http://schemas.microsoft.com/office/powerpoint/2010/main" val="835781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616.4.3 of the Missouri Standard Specifications for Highway Construction states that </a:t>
            </a:r>
            <a:r>
              <a:rPr lang="en-US" sz="1300" dirty="0"/>
              <a:t>each flagger, automated flagger assistance device or AFAD operator, portable signal flagging device operator, and pilot vehicle operator shall maintain a valid flagger certification card that certifies the individual has been trained by a qualified person as defined by OSHA, the Occupational Safety and Health Administration, in the principles and procedures of flagging in accordance with Chapter 6 of the MUTCD.  Flagger re-certification shall be required a minimum of every four years.  This also applies to our advanced work zone (specialist) training.  </a:t>
            </a:r>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8</a:t>
            </a:fld>
            <a:endParaRPr lang="en-US" dirty="0"/>
          </a:p>
        </p:txBody>
      </p:sp>
    </p:spTree>
    <p:extLst>
      <p:ext uri="{BB962C8B-B14F-4D97-AF65-F5344CB8AC3E}">
        <p14:creationId xmlns:p14="http://schemas.microsoft.com/office/powerpoint/2010/main" val="42858691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pretty common scenario seen every day.  If you see this, you should stop and correct the situation or at the very least make a phone call to someone who can.  This flagger is facing the opposite direction of the traffic he has stopped.  The flag paddle should not be on a cart in the roadway or left unattended.  </a:t>
            </a:r>
          </a:p>
        </p:txBody>
      </p:sp>
      <p:sp>
        <p:nvSpPr>
          <p:cNvPr id="4" name="Slide Number Placeholder 3"/>
          <p:cNvSpPr>
            <a:spLocks noGrp="1"/>
          </p:cNvSpPr>
          <p:nvPr>
            <p:ph type="sldNum" sz="quarter" idx="5"/>
          </p:nvPr>
        </p:nvSpPr>
        <p:spPr/>
        <p:txBody>
          <a:bodyPr/>
          <a:lstStyle/>
          <a:p>
            <a:fld id="{E4602A2E-9B10-4F8D-85E1-24042F9422A0}" type="slidenum">
              <a:rPr lang="en-US" smtClean="0"/>
              <a:t>80</a:t>
            </a:fld>
            <a:endParaRPr lang="en-US" dirty="0"/>
          </a:p>
        </p:txBody>
      </p:sp>
    </p:spTree>
    <p:extLst>
      <p:ext uri="{BB962C8B-B14F-4D97-AF65-F5344CB8AC3E}">
        <p14:creationId xmlns:p14="http://schemas.microsoft.com/office/powerpoint/2010/main" val="27021703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flagger is not paying attention while he plays on his cell phone and not moving from one spot letting motorists know he is there.  </a:t>
            </a:r>
          </a:p>
        </p:txBody>
      </p:sp>
      <p:sp>
        <p:nvSpPr>
          <p:cNvPr id="4" name="Slide Number Placeholder 3"/>
          <p:cNvSpPr>
            <a:spLocks noGrp="1"/>
          </p:cNvSpPr>
          <p:nvPr>
            <p:ph type="sldNum" sz="quarter" idx="5"/>
          </p:nvPr>
        </p:nvSpPr>
        <p:spPr/>
        <p:txBody>
          <a:bodyPr/>
          <a:lstStyle/>
          <a:p>
            <a:fld id="{E4602A2E-9B10-4F8D-85E1-24042F9422A0}" type="slidenum">
              <a:rPr lang="en-US" smtClean="0"/>
              <a:t>81</a:t>
            </a:fld>
            <a:endParaRPr lang="en-US" dirty="0"/>
          </a:p>
        </p:txBody>
      </p:sp>
    </p:spTree>
    <p:extLst>
      <p:ext uri="{BB962C8B-B14F-4D97-AF65-F5344CB8AC3E}">
        <p14:creationId xmlns:p14="http://schemas.microsoft.com/office/powerpoint/2010/main" val="6588781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Traffic control devices shall not be left taped to another sign while work is being performed.  </a:t>
            </a:r>
          </a:p>
        </p:txBody>
      </p:sp>
      <p:sp>
        <p:nvSpPr>
          <p:cNvPr id="4" name="Slide Number Placeholder 3"/>
          <p:cNvSpPr>
            <a:spLocks noGrp="1"/>
          </p:cNvSpPr>
          <p:nvPr>
            <p:ph type="sldNum" sz="quarter" idx="5"/>
          </p:nvPr>
        </p:nvSpPr>
        <p:spPr/>
        <p:txBody>
          <a:bodyPr/>
          <a:lstStyle/>
          <a:p>
            <a:fld id="{E4602A2E-9B10-4F8D-85E1-24042F9422A0}" type="slidenum">
              <a:rPr lang="en-US" smtClean="0"/>
              <a:t>82</a:t>
            </a:fld>
            <a:endParaRPr lang="en-US" dirty="0"/>
          </a:p>
        </p:txBody>
      </p:sp>
    </p:spTree>
    <p:extLst>
      <p:ext uri="{BB962C8B-B14F-4D97-AF65-F5344CB8AC3E}">
        <p14:creationId xmlns:p14="http://schemas.microsoft.com/office/powerpoint/2010/main" val="1410134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has this flagger been there, and how can you tell?  He has a cooler next to him, which is a pretty good indication he has not and is not planning to leave that spot.  This is not allowed.  We shall not have objects on the roadway that have not been crash tested or could cause a hindrance for an escape route.  Flaggers should not flag for more than 2-hours at a time.  He is also too close to the crew; this does not allow enough stopping distance or area for crew members to get out of the way in the event of an errant vehicle.      </a:t>
            </a:r>
          </a:p>
        </p:txBody>
      </p:sp>
      <p:sp>
        <p:nvSpPr>
          <p:cNvPr id="4" name="Slide Number Placeholder 3"/>
          <p:cNvSpPr>
            <a:spLocks noGrp="1"/>
          </p:cNvSpPr>
          <p:nvPr>
            <p:ph type="sldNum" sz="quarter" idx="5"/>
          </p:nvPr>
        </p:nvSpPr>
        <p:spPr/>
        <p:txBody>
          <a:bodyPr/>
          <a:lstStyle/>
          <a:p>
            <a:fld id="{E4602A2E-9B10-4F8D-85E1-24042F9422A0}" type="slidenum">
              <a:rPr lang="en-US" smtClean="0"/>
              <a:t>83</a:t>
            </a:fld>
            <a:endParaRPr lang="en-US" dirty="0"/>
          </a:p>
        </p:txBody>
      </p:sp>
    </p:spTree>
    <p:extLst>
      <p:ext uri="{BB962C8B-B14F-4D97-AF65-F5344CB8AC3E}">
        <p14:creationId xmlns:p14="http://schemas.microsoft.com/office/powerpoint/2010/main" val="36512290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carts should not be in the roadway.  Flaggers need to be visible and stand out; they should not be standing over the crest of a hill.  </a:t>
            </a:r>
          </a:p>
        </p:txBody>
      </p:sp>
      <p:sp>
        <p:nvSpPr>
          <p:cNvPr id="4" name="Slide Number Placeholder 3"/>
          <p:cNvSpPr>
            <a:spLocks noGrp="1"/>
          </p:cNvSpPr>
          <p:nvPr>
            <p:ph type="sldNum" sz="quarter" idx="5"/>
          </p:nvPr>
        </p:nvSpPr>
        <p:spPr/>
        <p:txBody>
          <a:bodyPr/>
          <a:lstStyle/>
          <a:p>
            <a:fld id="{E4602A2E-9B10-4F8D-85E1-24042F9422A0}" type="slidenum">
              <a:rPr lang="en-US" smtClean="0"/>
              <a:t>84</a:t>
            </a:fld>
            <a:endParaRPr lang="en-US" dirty="0"/>
          </a:p>
        </p:txBody>
      </p:sp>
    </p:spTree>
    <p:extLst>
      <p:ext uri="{BB962C8B-B14F-4D97-AF65-F5344CB8AC3E}">
        <p14:creationId xmlns:p14="http://schemas.microsoft.com/office/powerpoint/2010/main" val="23968320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something from your lunch box and not paying attention to traffic is not a good idea and shall not be done.  Flaggers should always face traffic and be alert to what is going on around them.   </a:t>
            </a:r>
          </a:p>
        </p:txBody>
      </p:sp>
      <p:sp>
        <p:nvSpPr>
          <p:cNvPr id="4" name="Slide Number Placeholder 3"/>
          <p:cNvSpPr>
            <a:spLocks noGrp="1"/>
          </p:cNvSpPr>
          <p:nvPr>
            <p:ph type="sldNum" sz="quarter" idx="5"/>
          </p:nvPr>
        </p:nvSpPr>
        <p:spPr/>
        <p:txBody>
          <a:bodyPr/>
          <a:lstStyle/>
          <a:p>
            <a:fld id="{E4602A2E-9B10-4F8D-85E1-24042F9422A0}" type="slidenum">
              <a:rPr lang="en-US" smtClean="0"/>
              <a:t>85</a:t>
            </a:fld>
            <a:endParaRPr lang="en-US" dirty="0"/>
          </a:p>
        </p:txBody>
      </p:sp>
    </p:spTree>
    <p:extLst>
      <p:ext uri="{BB962C8B-B14F-4D97-AF65-F5344CB8AC3E}">
        <p14:creationId xmlns:p14="http://schemas.microsoft.com/office/powerpoint/2010/main" val="114161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on the phone is not allowed while flagging because it does not allow you to focus on the task at hand and be alert.  Traffic shall not be released with oncoming traffic still present.  </a:t>
            </a:r>
          </a:p>
        </p:txBody>
      </p:sp>
      <p:sp>
        <p:nvSpPr>
          <p:cNvPr id="4" name="Slide Number Placeholder 3"/>
          <p:cNvSpPr>
            <a:spLocks noGrp="1"/>
          </p:cNvSpPr>
          <p:nvPr>
            <p:ph type="sldNum" sz="quarter" idx="5"/>
          </p:nvPr>
        </p:nvSpPr>
        <p:spPr/>
        <p:txBody>
          <a:bodyPr/>
          <a:lstStyle/>
          <a:p>
            <a:fld id="{E4602A2E-9B10-4F8D-85E1-24042F9422A0}" type="slidenum">
              <a:rPr lang="en-US" smtClean="0"/>
              <a:t>86</a:t>
            </a:fld>
            <a:endParaRPr lang="en-US" dirty="0"/>
          </a:p>
        </p:txBody>
      </p:sp>
    </p:spTree>
    <p:extLst>
      <p:ext uri="{BB962C8B-B14F-4D97-AF65-F5344CB8AC3E}">
        <p14:creationId xmlns:p14="http://schemas.microsoft.com/office/powerpoint/2010/main" val="18287492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flaggers should always face the traffic they are stopping.  This guy is too close to the flagger symbol, not allowing enough advanced warning in this scenario.  When designing your work zone, think about the users – the new driver or the elderly.  We do not want to surprise them when coming up on this.  Allow enough advanced notice for motorists to safely get stopped.  Flaggers should not be placed over the crest of a hill.    </a:t>
            </a:r>
          </a:p>
        </p:txBody>
      </p:sp>
      <p:sp>
        <p:nvSpPr>
          <p:cNvPr id="4" name="Slide Number Placeholder 3"/>
          <p:cNvSpPr>
            <a:spLocks noGrp="1"/>
          </p:cNvSpPr>
          <p:nvPr>
            <p:ph type="sldNum" sz="quarter" idx="5"/>
          </p:nvPr>
        </p:nvSpPr>
        <p:spPr/>
        <p:txBody>
          <a:bodyPr/>
          <a:lstStyle/>
          <a:p>
            <a:fld id="{E4602A2E-9B10-4F8D-85E1-24042F9422A0}" type="slidenum">
              <a:rPr lang="en-US" smtClean="0"/>
              <a:t>87</a:t>
            </a:fld>
            <a:endParaRPr lang="en-US" dirty="0"/>
          </a:p>
        </p:txBody>
      </p:sp>
    </p:spTree>
    <p:extLst>
      <p:ext uri="{BB962C8B-B14F-4D97-AF65-F5344CB8AC3E}">
        <p14:creationId xmlns:p14="http://schemas.microsoft.com/office/powerpoint/2010/main" val="29213876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Flaggers shall not sit in a truck to flag traffic.  When a flagging station needs to be moved, an additional flagger should take their place,  directing traffic while the flagger station gets moved to the new location.  This takes some pre-planning and should be considered when designing a work zone.  </a:t>
            </a:r>
          </a:p>
        </p:txBody>
      </p:sp>
      <p:sp>
        <p:nvSpPr>
          <p:cNvPr id="4" name="Slide Number Placeholder 3"/>
          <p:cNvSpPr>
            <a:spLocks noGrp="1"/>
          </p:cNvSpPr>
          <p:nvPr>
            <p:ph type="sldNum" sz="quarter" idx="5"/>
          </p:nvPr>
        </p:nvSpPr>
        <p:spPr/>
        <p:txBody>
          <a:bodyPr/>
          <a:lstStyle/>
          <a:p>
            <a:fld id="{E4602A2E-9B10-4F8D-85E1-24042F9422A0}" type="slidenum">
              <a:rPr lang="en-US" smtClean="0"/>
              <a:t>88</a:t>
            </a:fld>
            <a:endParaRPr lang="en-US" dirty="0"/>
          </a:p>
        </p:txBody>
      </p:sp>
    </p:spTree>
    <p:extLst>
      <p:ext uri="{BB962C8B-B14F-4D97-AF65-F5344CB8AC3E}">
        <p14:creationId xmlns:p14="http://schemas.microsoft.com/office/powerpoint/2010/main" val="19985112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Flaggers shall be separated from other objects and visible; leaning on a vehicle is not acceptable or allowed.  Flaggers should always have an escape route.      </a:t>
            </a:r>
          </a:p>
        </p:txBody>
      </p:sp>
      <p:sp>
        <p:nvSpPr>
          <p:cNvPr id="4" name="Slide Number Placeholder 3"/>
          <p:cNvSpPr>
            <a:spLocks noGrp="1"/>
          </p:cNvSpPr>
          <p:nvPr>
            <p:ph type="sldNum" sz="quarter" idx="5"/>
          </p:nvPr>
        </p:nvSpPr>
        <p:spPr/>
        <p:txBody>
          <a:bodyPr/>
          <a:lstStyle/>
          <a:p>
            <a:fld id="{E4602A2E-9B10-4F8D-85E1-24042F9422A0}" type="slidenum">
              <a:rPr lang="en-US" smtClean="0"/>
              <a:t>89</a:t>
            </a:fld>
            <a:endParaRPr lang="en-US" dirty="0"/>
          </a:p>
        </p:txBody>
      </p:sp>
    </p:spTree>
    <p:extLst>
      <p:ext uri="{BB962C8B-B14F-4D97-AF65-F5344CB8AC3E}">
        <p14:creationId xmlns:p14="http://schemas.microsoft.com/office/powerpoint/2010/main" val="2718125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9</a:t>
            </a:fld>
            <a:endParaRPr lang="en-US" dirty="0"/>
          </a:p>
        </p:txBody>
      </p:sp>
    </p:spTree>
    <p:extLst>
      <p:ext uri="{BB962C8B-B14F-4D97-AF65-F5344CB8AC3E}">
        <p14:creationId xmlns:p14="http://schemas.microsoft.com/office/powerpoint/2010/main" val="22901371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an escape route has been identified in all work zones.  Standing next to a vehicle does not allow for this.  </a:t>
            </a:r>
          </a:p>
        </p:txBody>
      </p:sp>
      <p:sp>
        <p:nvSpPr>
          <p:cNvPr id="4" name="Slide Number Placeholder 3"/>
          <p:cNvSpPr>
            <a:spLocks noGrp="1"/>
          </p:cNvSpPr>
          <p:nvPr>
            <p:ph type="sldNum" sz="quarter" idx="5"/>
          </p:nvPr>
        </p:nvSpPr>
        <p:spPr/>
        <p:txBody>
          <a:bodyPr/>
          <a:lstStyle/>
          <a:p>
            <a:fld id="{E4602A2E-9B10-4F8D-85E1-24042F9422A0}" type="slidenum">
              <a:rPr lang="en-US" smtClean="0"/>
              <a:t>90</a:t>
            </a:fld>
            <a:endParaRPr lang="en-US" dirty="0"/>
          </a:p>
        </p:txBody>
      </p:sp>
    </p:spTree>
    <p:extLst>
      <p:ext uri="{BB962C8B-B14F-4D97-AF65-F5344CB8AC3E}">
        <p14:creationId xmlns:p14="http://schemas.microsoft.com/office/powerpoint/2010/main" val="32203104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Flag paddles should be held in the right hand closest to the roadway for best visibility.  High-visibility hard hats are required and defined as orange or yellow/green.  The escape route should be a clear path and not cluttered with a water jug or lunch box.   </a:t>
            </a:r>
          </a:p>
        </p:txBody>
      </p:sp>
      <p:sp>
        <p:nvSpPr>
          <p:cNvPr id="4" name="Slide Number Placeholder 3"/>
          <p:cNvSpPr>
            <a:spLocks noGrp="1"/>
          </p:cNvSpPr>
          <p:nvPr>
            <p:ph type="sldNum" sz="quarter" idx="5"/>
          </p:nvPr>
        </p:nvSpPr>
        <p:spPr/>
        <p:txBody>
          <a:bodyPr/>
          <a:lstStyle/>
          <a:p>
            <a:fld id="{E4602A2E-9B10-4F8D-85E1-24042F9422A0}" type="slidenum">
              <a:rPr lang="en-US" smtClean="0"/>
              <a:t>91</a:t>
            </a:fld>
            <a:endParaRPr lang="en-US" dirty="0"/>
          </a:p>
        </p:txBody>
      </p:sp>
    </p:spTree>
    <p:extLst>
      <p:ext uri="{BB962C8B-B14F-4D97-AF65-F5344CB8AC3E}">
        <p14:creationId xmlns:p14="http://schemas.microsoft.com/office/powerpoint/2010/main" val="27556790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how we should be training new employees on proper flagger procedures?  NO!  Trainers should be demonstrating proper procedures 3 to 4 times, then allow the trainee to attempt without distraction.  If you don’t feel comfortable with something they are doing, take over and demonstrate again until they pick it up and understand.  You do not stand in front of the flagger symbol sign or in the roadway with the trainee.  Training a flagger should be taken seriously.     </a:t>
            </a:r>
          </a:p>
        </p:txBody>
      </p:sp>
      <p:sp>
        <p:nvSpPr>
          <p:cNvPr id="4" name="Slide Number Placeholder 3"/>
          <p:cNvSpPr>
            <a:spLocks noGrp="1"/>
          </p:cNvSpPr>
          <p:nvPr>
            <p:ph type="sldNum" sz="quarter" idx="5"/>
          </p:nvPr>
        </p:nvSpPr>
        <p:spPr/>
        <p:txBody>
          <a:bodyPr/>
          <a:lstStyle/>
          <a:p>
            <a:fld id="{E4602A2E-9B10-4F8D-85E1-24042F9422A0}" type="slidenum">
              <a:rPr lang="en-US" smtClean="0"/>
              <a:t>92</a:t>
            </a:fld>
            <a:endParaRPr lang="en-US" dirty="0"/>
          </a:p>
        </p:txBody>
      </p:sp>
    </p:spTree>
    <p:extLst>
      <p:ext uri="{BB962C8B-B14F-4D97-AF65-F5344CB8AC3E}">
        <p14:creationId xmlns:p14="http://schemas.microsoft.com/office/powerpoint/2010/main" val="4198449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shall not be standing next to a vehicle using truck radios.  You can see the entire work zone in this case, so it could have been flagged without the use of radios.  The flagger at the other end is in the shade, making both flaggers less visible.  </a:t>
            </a:r>
          </a:p>
        </p:txBody>
      </p:sp>
      <p:sp>
        <p:nvSpPr>
          <p:cNvPr id="4" name="Slide Number Placeholder 3"/>
          <p:cNvSpPr>
            <a:spLocks noGrp="1"/>
          </p:cNvSpPr>
          <p:nvPr>
            <p:ph type="sldNum" sz="quarter" idx="5"/>
          </p:nvPr>
        </p:nvSpPr>
        <p:spPr/>
        <p:txBody>
          <a:bodyPr/>
          <a:lstStyle/>
          <a:p>
            <a:fld id="{E4602A2E-9B10-4F8D-85E1-24042F9422A0}" type="slidenum">
              <a:rPr lang="en-US" smtClean="0"/>
              <a:t>93</a:t>
            </a:fld>
            <a:endParaRPr lang="en-US" dirty="0"/>
          </a:p>
        </p:txBody>
      </p:sp>
    </p:spTree>
    <p:extLst>
      <p:ext uri="{BB962C8B-B14F-4D97-AF65-F5344CB8AC3E}">
        <p14:creationId xmlns:p14="http://schemas.microsoft.com/office/powerpoint/2010/main" val="28125433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43" eaLnBrk="0" hangingPunct="0">
              <a:spcBef>
                <a:spcPct val="30000"/>
              </a:spcBef>
              <a:defRPr sz="1300">
                <a:solidFill>
                  <a:schemeClr val="tx1"/>
                </a:solidFill>
                <a:latin typeface="Times New Roman" pitchFamily="18" charset="0"/>
              </a:defRPr>
            </a:lvl1pPr>
            <a:lvl2pPr marL="770686" indent="-296417" defTabSz="945243" eaLnBrk="0" hangingPunct="0">
              <a:spcBef>
                <a:spcPct val="30000"/>
              </a:spcBef>
              <a:defRPr sz="1300">
                <a:solidFill>
                  <a:schemeClr val="tx1"/>
                </a:solidFill>
                <a:latin typeface="Times New Roman" pitchFamily="18" charset="0"/>
              </a:defRPr>
            </a:lvl2pPr>
            <a:lvl3pPr marL="1185671" indent="-237134" defTabSz="945243" eaLnBrk="0" hangingPunct="0">
              <a:spcBef>
                <a:spcPct val="30000"/>
              </a:spcBef>
              <a:defRPr sz="1300">
                <a:solidFill>
                  <a:schemeClr val="tx1"/>
                </a:solidFill>
                <a:latin typeface="Times New Roman" pitchFamily="18" charset="0"/>
              </a:defRPr>
            </a:lvl3pPr>
            <a:lvl4pPr marL="1659939" indent="-237134" defTabSz="945243" eaLnBrk="0" hangingPunct="0">
              <a:spcBef>
                <a:spcPct val="30000"/>
              </a:spcBef>
              <a:defRPr sz="1300">
                <a:solidFill>
                  <a:schemeClr val="tx1"/>
                </a:solidFill>
                <a:latin typeface="Times New Roman" pitchFamily="18" charset="0"/>
              </a:defRPr>
            </a:lvl4pPr>
            <a:lvl5pPr marL="2134208" indent="-237134" defTabSz="945243" eaLnBrk="0" hangingPunct="0">
              <a:spcBef>
                <a:spcPct val="30000"/>
              </a:spcBef>
              <a:defRPr sz="1300">
                <a:solidFill>
                  <a:schemeClr val="tx1"/>
                </a:solidFill>
                <a:latin typeface="Times New Roman" pitchFamily="18" charset="0"/>
              </a:defRPr>
            </a:lvl5pPr>
            <a:lvl6pPr marL="2608476" indent="-237134" defTabSz="945243" eaLnBrk="0" fontAlgn="base" hangingPunct="0">
              <a:spcBef>
                <a:spcPct val="30000"/>
              </a:spcBef>
              <a:spcAft>
                <a:spcPct val="0"/>
              </a:spcAft>
              <a:defRPr sz="1300">
                <a:solidFill>
                  <a:schemeClr val="tx1"/>
                </a:solidFill>
                <a:latin typeface="Times New Roman" pitchFamily="18" charset="0"/>
              </a:defRPr>
            </a:lvl6pPr>
            <a:lvl7pPr marL="3082744" indent="-237134" defTabSz="945243" eaLnBrk="0" fontAlgn="base" hangingPunct="0">
              <a:spcBef>
                <a:spcPct val="30000"/>
              </a:spcBef>
              <a:spcAft>
                <a:spcPct val="0"/>
              </a:spcAft>
              <a:defRPr sz="1300">
                <a:solidFill>
                  <a:schemeClr val="tx1"/>
                </a:solidFill>
                <a:latin typeface="Times New Roman" pitchFamily="18" charset="0"/>
              </a:defRPr>
            </a:lvl7pPr>
            <a:lvl8pPr marL="3557013" indent="-237134" defTabSz="945243" eaLnBrk="0" fontAlgn="base" hangingPunct="0">
              <a:spcBef>
                <a:spcPct val="30000"/>
              </a:spcBef>
              <a:spcAft>
                <a:spcPct val="0"/>
              </a:spcAft>
              <a:defRPr sz="1300">
                <a:solidFill>
                  <a:schemeClr val="tx1"/>
                </a:solidFill>
                <a:latin typeface="Times New Roman" pitchFamily="18" charset="0"/>
              </a:defRPr>
            </a:lvl8pPr>
            <a:lvl9pPr marL="4031280" indent="-237134" defTabSz="945243" eaLnBrk="0" fontAlgn="base" hangingPunct="0">
              <a:spcBef>
                <a:spcPct val="30000"/>
              </a:spcBef>
              <a:spcAft>
                <a:spcPct val="0"/>
              </a:spcAft>
              <a:defRPr sz="1300">
                <a:solidFill>
                  <a:schemeClr val="tx1"/>
                </a:solidFill>
                <a:latin typeface="Times New Roman" pitchFamily="18" charset="0"/>
              </a:defRPr>
            </a:lvl9pPr>
          </a:lstStyle>
          <a:p>
            <a:pPr eaLnBrk="1" hangingPunct="1">
              <a:spcBef>
                <a:spcPct val="0"/>
              </a:spcBef>
            </a:pPr>
            <a:fld id="{ECA0EE25-DF69-41D4-9D4A-1B040E07575F}" type="slidenum">
              <a:rPr lang="en-US" altLang="en-US" smtClean="0"/>
              <a:pPr eaLnBrk="1" hangingPunct="1">
                <a:spcBef>
                  <a:spcPct val="0"/>
                </a:spcBef>
              </a:pPr>
              <a:t>94</a:t>
            </a:fld>
            <a:endParaRPr lang="en-US" altLang="en-US" dirty="0"/>
          </a:p>
        </p:txBody>
      </p:sp>
      <p:sp>
        <p:nvSpPr>
          <p:cNvPr id="166915" name="Rectangle 2"/>
          <p:cNvSpPr>
            <a:spLocks noGrp="1" noRot="1" noChangeAspect="1" noChangeArrowheads="1" noTextEdit="1"/>
          </p:cNvSpPr>
          <p:nvPr>
            <p:ph type="sldImg"/>
          </p:nvPr>
        </p:nvSpPr>
        <p:spPr>
          <a:ln/>
        </p:spPr>
      </p:sp>
      <p:sp>
        <p:nvSpPr>
          <p:cNvPr id="2" name="Notes Placeholder 1">
            <a:extLst>
              <a:ext uri="{FF2B5EF4-FFF2-40B4-BE49-F238E27FC236}">
                <a16:creationId xmlns:a16="http://schemas.microsoft.com/office/drawing/2014/main" id="{A8D609D3-6289-4C32-A9A6-CC58E4A168DE}"/>
              </a:ext>
            </a:extLst>
          </p:cNvPr>
          <p:cNvSpPr>
            <a:spLocks noGrp="1"/>
          </p:cNvSpPr>
          <p:nvPr>
            <p:ph type="body" idx="1"/>
          </p:nvPr>
        </p:nvSpPr>
        <p:spPr/>
        <p:txBody>
          <a:bodyPr/>
          <a:lstStyle/>
          <a:p>
            <a:r>
              <a:rPr lang="en-US" dirty="0"/>
              <a:t>In review, flaggers should always follow proper flagger guidelines and procedures.  Flaggers should be mentally alert and in good physical condition.  A minimum of one cone is required to be used during all flagging operations.   </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4896" eaLnBrk="0" hangingPunct="0">
              <a:defRPr sz="2500">
                <a:solidFill>
                  <a:schemeClr val="tx1"/>
                </a:solidFill>
                <a:latin typeface="Times New Roman" pitchFamily="18" charset="0"/>
              </a:defRPr>
            </a:lvl1pPr>
            <a:lvl2pPr marL="785286" indent="-302032" defTabSz="974896" eaLnBrk="0" hangingPunct="0">
              <a:defRPr sz="2500">
                <a:solidFill>
                  <a:schemeClr val="tx1"/>
                </a:solidFill>
                <a:latin typeface="Times New Roman" pitchFamily="18" charset="0"/>
              </a:defRPr>
            </a:lvl2pPr>
            <a:lvl3pPr marL="1208132" indent="-241626" defTabSz="974896" eaLnBrk="0" hangingPunct="0">
              <a:defRPr sz="2500">
                <a:solidFill>
                  <a:schemeClr val="tx1"/>
                </a:solidFill>
                <a:latin typeface="Times New Roman" pitchFamily="18" charset="0"/>
              </a:defRPr>
            </a:lvl3pPr>
            <a:lvl4pPr marL="1691383" indent="-241626" defTabSz="974896" eaLnBrk="0" hangingPunct="0">
              <a:defRPr sz="2500">
                <a:solidFill>
                  <a:schemeClr val="tx1"/>
                </a:solidFill>
                <a:latin typeface="Times New Roman" pitchFamily="18" charset="0"/>
              </a:defRPr>
            </a:lvl4pPr>
            <a:lvl5pPr marL="2174638" indent="-241626" defTabSz="974896" eaLnBrk="0" hangingPunct="0">
              <a:defRPr sz="2500">
                <a:solidFill>
                  <a:schemeClr val="tx1"/>
                </a:solidFill>
                <a:latin typeface="Times New Roman" pitchFamily="18" charset="0"/>
              </a:defRPr>
            </a:lvl5pPr>
            <a:lvl6pPr marL="2657890" indent="-241626" defTabSz="974896" eaLnBrk="0" fontAlgn="base" hangingPunct="0">
              <a:spcBef>
                <a:spcPct val="0"/>
              </a:spcBef>
              <a:spcAft>
                <a:spcPct val="0"/>
              </a:spcAft>
              <a:defRPr sz="2500">
                <a:solidFill>
                  <a:schemeClr val="tx1"/>
                </a:solidFill>
                <a:latin typeface="Times New Roman" pitchFamily="18" charset="0"/>
              </a:defRPr>
            </a:lvl6pPr>
            <a:lvl7pPr marL="3141142" indent="-241626" defTabSz="974896" eaLnBrk="0" fontAlgn="base" hangingPunct="0">
              <a:spcBef>
                <a:spcPct val="0"/>
              </a:spcBef>
              <a:spcAft>
                <a:spcPct val="0"/>
              </a:spcAft>
              <a:defRPr sz="2500">
                <a:solidFill>
                  <a:schemeClr val="tx1"/>
                </a:solidFill>
                <a:latin typeface="Times New Roman" pitchFamily="18" charset="0"/>
              </a:defRPr>
            </a:lvl7pPr>
            <a:lvl8pPr marL="3624395" indent="-241626" defTabSz="974896" eaLnBrk="0" fontAlgn="base" hangingPunct="0">
              <a:spcBef>
                <a:spcPct val="0"/>
              </a:spcBef>
              <a:spcAft>
                <a:spcPct val="0"/>
              </a:spcAft>
              <a:defRPr sz="2500">
                <a:solidFill>
                  <a:schemeClr val="tx1"/>
                </a:solidFill>
                <a:latin typeface="Times New Roman" pitchFamily="18" charset="0"/>
              </a:defRPr>
            </a:lvl8pPr>
            <a:lvl9pPr marL="4107647" indent="-241626" defTabSz="974896" eaLnBrk="0" fontAlgn="base" hangingPunct="0">
              <a:spcBef>
                <a:spcPct val="0"/>
              </a:spcBef>
              <a:spcAft>
                <a:spcPct val="0"/>
              </a:spcAft>
              <a:defRPr sz="2500">
                <a:solidFill>
                  <a:schemeClr val="tx1"/>
                </a:solidFill>
                <a:latin typeface="Times New Roman" pitchFamily="18" charset="0"/>
              </a:defRPr>
            </a:lvl9pPr>
          </a:lstStyle>
          <a:p>
            <a:pPr eaLnBrk="1" hangingPunct="1"/>
            <a:fld id="{C483CD4F-57E1-46D5-BC02-AB4D40DE4D3E}" type="slidenum">
              <a:rPr lang="en-US" sz="1400">
                <a:solidFill>
                  <a:prstClr val="black"/>
                </a:solidFill>
              </a:rPr>
              <a:pPr eaLnBrk="1" hangingPunct="1"/>
              <a:t>95</a:t>
            </a:fld>
            <a:endParaRPr lang="en-US" sz="1400" dirty="0">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should be the ultimate goal every day at MoDOT.  To accomplish this, it requires buy-in from every employee. Have the attitude that we rely on one another as TEAMMATES to make sure we go home safely every day.</a:t>
            </a:r>
          </a:p>
          <a:p>
            <a:endParaRPr lang="en-US" dirty="0">
              <a:cs typeface="Times New Roman" pitchFamily="18"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96</a:t>
            </a:fld>
            <a:endParaRPr lang="en-US" dirty="0"/>
          </a:p>
        </p:txBody>
      </p:sp>
    </p:spTree>
    <p:extLst>
      <p:ext uri="{BB962C8B-B14F-4D97-AF65-F5344CB8AC3E}">
        <p14:creationId xmlns:p14="http://schemas.microsoft.com/office/powerpoint/2010/main" val="36102675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97</a:t>
            </a:fld>
            <a:endParaRPr lang="en-US" dirty="0"/>
          </a:p>
        </p:txBody>
      </p:sp>
    </p:spTree>
    <p:extLst>
      <p:ext uri="{BB962C8B-B14F-4D97-AF65-F5344CB8AC3E}">
        <p14:creationId xmlns:p14="http://schemas.microsoft.com/office/powerpoint/2010/main" val="16107530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98</a:t>
            </a:fld>
            <a:endParaRPr lang="en-US" dirty="0"/>
          </a:p>
        </p:txBody>
      </p:sp>
    </p:spTree>
    <p:extLst>
      <p:ext uri="{BB962C8B-B14F-4D97-AF65-F5344CB8AC3E}">
        <p14:creationId xmlns:p14="http://schemas.microsoft.com/office/powerpoint/2010/main" val="2498522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02A2E-9B10-4F8D-85E1-24042F9422A0}" type="slidenum">
              <a:rPr lang="en-US" smtClean="0"/>
              <a:t>99</a:t>
            </a:fld>
            <a:endParaRPr lang="en-US" dirty="0"/>
          </a:p>
        </p:txBody>
      </p:sp>
    </p:spTree>
    <p:extLst>
      <p:ext uri="{BB962C8B-B14F-4D97-AF65-F5344CB8AC3E}">
        <p14:creationId xmlns:p14="http://schemas.microsoft.com/office/powerpoint/2010/main" val="2376115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E7C302-9BCF-4A4B-8633-0A9162386B36}" type="datetimeFigureOut">
              <a:rPr lang="en-US">
                <a:solidFill>
                  <a:prstClr val="black"/>
                </a:solidFill>
              </a:rPr>
              <a:pPr/>
              <a:t>3/10/2021</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A2720F-6560-487A-8F5B-808F8C1E49A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95331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E7C302-9BCF-4A4B-8633-0A9162386B36}" type="datetimeFigureOut">
              <a:rPr lang="en-US">
                <a:solidFill>
                  <a:prstClr val="black"/>
                </a:solidFill>
              </a:rPr>
              <a:pPr/>
              <a:t>3/10/2021</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A2720F-6560-487A-8F5B-808F8C1E49A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14133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E7C302-9BCF-4A4B-8633-0A9162386B36}" type="datetimeFigureOut">
              <a:rPr lang="en-US">
                <a:solidFill>
                  <a:prstClr val="black"/>
                </a:solidFill>
              </a:rPr>
              <a:pPr/>
              <a:t>3/10/2021</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A2720F-6560-487A-8F5B-808F8C1E49A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70233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858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114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143000"/>
            <a:ext cx="3810000" cy="4114800"/>
          </a:xfrm>
          <a:prstGeom prst="rect">
            <a:avLst/>
          </a:prstGeom>
        </p:spPr>
        <p:txBody>
          <a:bodyPr/>
          <a:lstStyle/>
          <a:p>
            <a:pPr lvl="0"/>
            <a:endParaRPr lang="en-US" noProof="0" dirty="0"/>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prstClr val="black"/>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prstClr val="black"/>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3E6B60E-4A42-488D-9AE7-5803B20EF8E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62124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15B1EDAD-DDB4-449C-8A24-B200D1EC294F}" type="datetimeFigureOut">
              <a:rPr lang="en-US" smtClean="0"/>
              <a:pPr>
                <a:defRPr/>
              </a:pPr>
              <a:t>3/10/2021</a:t>
            </a:fld>
            <a:endParaRPr lang="en-US" dirty="0"/>
          </a:p>
        </p:txBody>
      </p:sp>
      <p:sp>
        <p:nvSpPr>
          <p:cNvPr id="5" name="Footer Placeholder 4"/>
          <p:cNvSpPr>
            <a:spLocks noGrp="1"/>
          </p:cNvSpPr>
          <p:nvPr>
            <p:ph type="ftr" sz="quarter" idx="11"/>
          </p:nvPr>
        </p:nvSpPr>
        <p:spPr/>
        <p:txBody>
          <a:bodyPr/>
          <a:lstStyle/>
          <a:p>
            <a:pPr>
              <a:defRPr/>
            </a:pPr>
            <a:endParaRPr lang="en-US" dirty="0">
              <a:solidFill>
                <a:srgbClr val="2DA2BF">
                  <a:tint val="20000"/>
                </a:srgbClr>
              </a:solidFill>
            </a:endParaRPr>
          </a:p>
        </p:txBody>
      </p:sp>
      <p:sp>
        <p:nvSpPr>
          <p:cNvPr id="6" name="Slide Number Placeholder 5"/>
          <p:cNvSpPr>
            <a:spLocks noGrp="1"/>
          </p:cNvSpPr>
          <p:nvPr>
            <p:ph type="sldNum" sz="quarter" idx="12"/>
          </p:nvPr>
        </p:nvSpPr>
        <p:spPr/>
        <p:txBody>
          <a:bodyPr/>
          <a:lstStyle/>
          <a:p>
            <a:pPr>
              <a:defRPr/>
            </a:pPr>
            <a:fld id="{44BE781A-7ECE-4CFA-81AC-5B22FE34FDA5}" type="slidenum">
              <a:rPr lang="en-US" smtClean="0"/>
              <a:pPr>
                <a:defRPr/>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958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94C0C3D-57BB-4C3D-A4EF-C2A10042CA75}" type="datetimeFigureOut">
              <a:rPr lang="en-US" smtClean="0">
                <a:solidFill>
                  <a:prstClr val="black"/>
                </a:solidFill>
              </a:rPr>
              <a:pPr>
                <a:defRPr/>
              </a:pPr>
              <a:t>3/10/2021</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E2E30D40-6EC1-4C81-A9DC-0D6B1621F558}"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93926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5BAB3EE-B575-484D-87E4-C5461E5D3029}" type="datetimeFigureOut">
              <a:rPr lang="en-US" smtClean="0">
                <a:solidFill>
                  <a:prstClr val="white"/>
                </a:solidFill>
              </a:rPr>
              <a:pPr>
                <a:defRPr/>
              </a:pPr>
              <a:t>3/10/2021</a:t>
            </a:fld>
            <a:endParaRPr lang="en-US" dirty="0">
              <a:solidFill>
                <a:prstClr val="white"/>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p>
            <a:pPr>
              <a:defRPr/>
            </a:pPr>
            <a:fld id="{2126753F-2151-408C-9508-BF32BC13147C}" type="slidenum">
              <a:rPr lang="en-US" smtClean="0">
                <a:solidFill>
                  <a:prstClr val="white"/>
                </a:solidFill>
              </a:rPr>
              <a:pPr>
                <a:defRPr/>
              </a:pPr>
              <a:t>‹#›</a:t>
            </a:fld>
            <a:endParaRPr lang="en-US" dirty="0">
              <a:solidFill>
                <a:prstClr val="white"/>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84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solidFill>
                <a:prstClr val="white"/>
              </a:solidFill>
            </a:endParaRPr>
          </a:p>
        </p:txBody>
      </p:sp>
      <p:sp>
        <p:nvSpPr>
          <p:cNvPr id="6" name="Footer Placeholder 5"/>
          <p:cNvSpPr>
            <a:spLocks noGrp="1"/>
          </p:cNvSpPr>
          <p:nvPr>
            <p:ph type="ftr" sz="quarter" idx="11"/>
          </p:nvPr>
        </p:nvSpPr>
        <p:spPr/>
        <p:txBody>
          <a:bodyPr/>
          <a:lstStyle/>
          <a:p>
            <a:pPr>
              <a:defRPr/>
            </a:pPr>
            <a:endParaRPr lang="en-US" dirty="0">
              <a:solidFill>
                <a:prstClr val="white"/>
              </a:solidFill>
            </a:endParaRPr>
          </a:p>
        </p:txBody>
      </p:sp>
      <p:sp>
        <p:nvSpPr>
          <p:cNvPr id="7" name="Slide Number Placeholder 6"/>
          <p:cNvSpPr>
            <a:spLocks noGrp="1"/>
          </p:cNvSpPr>
          <p:nvPr>
            <p:ph type="sldNum" sz="quarter" idx="12"/>
          </p:nvPr>
        </p:nvSpPr>
        <p:spPr/>
        <p:txBody>
          <a:bodyPr/>
          <a:lstStyle/>
          <a:p>
            <a:pPr>
              <a:defRPr/>
            </a:pPr>
            <a:fld id="{DC0AB3BA-3E1C-47F8-B8F1-124DB5F61315}"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591294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447FB136-51C7-4F40-AF1C-385C1C15BB7D}" type="datetimeFigureOut">
              <a:rPr lang="en-US" smtClean="0">
                <a:solidFill>
                  <a:prstClr val="black"/>
                </a:solidFill>
              </a:rPr>
              <a:pPr>
                <a:defRPr/>
              </a:pPr>
              <a:t>3/10/2021</a:t>
            </a:fld>
            <a:endParaRPr lang="en-US" dirty="0">
              <a:solidFill>
                <a:prstClr val="black"/>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solidFill>
            </a:endParaRPr>
          </a:p>
        </p:txBody>
      </p:sp>
      <p:sp>
        <p:nvSpPr>
          <p:cNvPr id="9" name="Slide Number Placeholder 8"/>
          <p:cNvSpPr>
            <a:spLocks noGrp="1"/>
          </p:cNvSpPr>
          <p:nvPr>
            <p:ph type="sldNum" sz="quarter" idx="12"/>
          </p:nvPr>
        </p:nvSpPr>
        <p:spPr/>
        <p:txBody>
          <a:bodyPr/>
          <a:lstStyle/>
          <a:p>
            <a:pPr>
              <a:defRPr/>
            </a:pPr>
            <a:fld id="{011EDC15-FC5F-40A9-A081-3EAFC16CFE19}"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1878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F3E678EF-EF08-44B4-A455-29FE9C1D3620}" type="datetimeFigureOut">
              <a:rPr lang="en-US" smtClean="0">
                <a:solidFill>
                  <a:prstClr val="white"/>
                </a:solidFill>
              </a:rPr>
              <a:pPr>
                <a:defRPr/>
              </a:pPr>
              <a:t>3/10/2021</a:t>
            </a:fld>
            <a:endParaRPr lang="en-US" dirty="0">
              <a:solidFill>
                <a:prstClr val="white"/>
              </a:solidFill>
            </a:endParaRPr>
          </a:p>
        </p:txBody>
      </p:sp>
      <p:sp>
        <p:nvSpPr>
          <p:cNvPr id="4" name="Footer Placeholder 3"/>
          <p:cNvSpPr>
            <a:spLocks noGrp="1"/>
          </p:cNvSpPr>
          <p:nvPr>
            <p:ph type="ftr" sz="quarter" idx="11"/>
          </p:nvPr>
        </p:nvSpPr>
        <p:spPr/>
        <p:txBody>
          <a:bodyPr/>
          <a:lstStyle/>
          <a:p>
            <a:pPr>
              <a:defRPr/>
            </a:pPr>
            <a:endParaRPr lang="en-US" dirty="0">
              <a:solidFill>
                <a:prstClr val="white"/>
              </a:solidFill>
            </a:endParaRPr>
          </a:p>
        </p:txBody>
      </p:sp>
      <p:sp>
        <p:nvSpPr>
          <p:cNvPr id="5" name="Slide Number Placeholder 4"/>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968948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dirty="0">
              <a:solidFill>
                <a:prstClr val="black"/>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dirty="0">
              <a:solidFill>
                <a:prstClr val="black"/>
              </a:solidFill>
            </a:endParaRPr>
          </a:p>
        </p:txBody>
      </p:sp>
      <p:sp>
        <p:nvSpPr>
          <p:cNvPr id="9" name="Slide Number Placeholder 8"/>
          <p:cNvSpPr>
            <a:spLocks noGrp="1"/>
          </p:cNvSpPr>
          <p:nvPr>
            <p:ph type="sldNum" sz="quarter" idx="12"/>
          </p:nvPr>
        </p:nvSpPr>
        <p:spPr/>
        <p:txBody>
          <a:bodyPr/>
          <a:lstStyle/>
          <a:p>
            <a:pPr>
              <a:defRPr/>
            </a:pPr>
            <a:fld id="{B64FF70F-6279-4E56-B8F9-A7F1BB326BAD}"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41820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E7C302-9BCF-4A4B-8633-0A9162386B36}" type="datetimeFigureOut">
              <a:rPr lang="en-US">
                <a:solidFill>
                  <a:prstClr val="black"/>
                </a:solidFill>
              </a:rPr>
              <a:pPr/>
              <a:t>3/10/2021</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A2720F-6560-487A-8F5B-808F8C1E49A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58530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275BAF71-105C-4503-844F-F61545FDBD5D}" type="datetimeFigureOut">
              <a:rPr lang="en-US" smtClean="0">
                <a:solidFill>
                  <a:prstClr val="black"/>
                </a:solidFill>
              </a:rPr>
              <a:pPr>
                <a:defRPr/>
              </a:pPr>
              <a:t>3/10/2021</a:t>
            </a:fld>
            <a:endParaRPr lang="en-US" dirty="0">
              <a:solidFill>
                <a:prstClr val="black"/>
              </a:solidFill>
            </a:endParaRP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C634C546-2293-40B9-9EA3-8A6B11404921}"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39215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004AE7-CE55-44FA-9F91-77F99A969B63}" type="datetimeFigureOut">
              <a:rPr lang="en-US" smtClean="0">
                <a:solidFill>
                  <a:prstClr val="white"/>
                </a:solidFill>
              </a:rPr>
              <a:pPr>
                <a:defRPr/>
              </a:pPr>
              <a:t>3/10/2021</a:t>
            </a:fld>
            <a:endParaRPr lang="en-US" dirty="0">
              <a:solidFill>
                <a:prstClr val="white"/>
              </a:solidFill>
            </a:endParaRPr>
          </a:p>
        </p:txBody>
      </p:sp>
      <p:sp>
        <p:nvSpPr>
          <p:cNvPr id="6" name="Footer Placeholder 5"/>
          <p:cNvSpPr>
            <a:spLocks noGrp="1"/>
          </p:cNvSpPr>
          <p:nvPr>
            <p:ph type="ftr" sz="quarter" idx="11"/>
          </p:nvPr>
        </p:nvSpPr>
        <p:spPr/>
        <p:txBody>
          <a:bodyPr/>
          <a:lstStyle/>
          <a:p>
            <a:pPr>
              <a:defRPr/>
            </a:pPr>
            <a:endParaRPr lang="en-US" dirty="0">
              <a:solidFill>
                <a:prstClr val="white"/>
              </a:solidFill>
            </a:endParaRPr>
          </a:p>
        </p:txBody>
      </p:sp>
      <p:sp>
        <p:nvSpPr>
          <p:cNvPr id="7" name="Slide Number Placeholder 6"/>
          <p:cNvSpPr>
            <a:spLocks noGrp="1"/>
          </p:cNvSpPr>
          <p:nvPr>
            <p:ph type="sldNum" sz="quarter" idx="12"/>
          </p:nvPr>
        </p:nvSpPr>
        <p:spPr/>
        <p:txBody>
          <a:bodyPr/>
          <a:lstStyle/>
          <a:p>
            <a:pPr>
              <a:defRPr/>
            </a:pPr>
            <a:fld id="{A52A4C3F-D14B-40E7-8899-025B9FEAA02D}"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221501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61F0986-3672-4D2E-956E-8AD11C58FE71}" type="datetimeFigureOut">
              <a:rPr lang="en-US" smtClean="0">
                <a:solidFill>
                  <a:prstClr val="black"/>
                </a:solidFill>
              </a:rPr>
              <a:pPr>
                <a:defRPr/>
              </a:pPr>
              <a:t>3/10/2021</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B37AE495-3C91-405F-B3AE-CEE9873DF35D}"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12322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A86DBE4-27C8-4D0E-A2FB-E8FE12391A25}" type="datetimeFigureOut">
              <a:rPr lang="en-US" smtClean="0">
                <a:solidFill>
                  <a:prstClr val="black"/>
                </a:solidFill>
              </a:rPr>
              <a:pPr>
                <a:defRPr/>
              </a:pPr>
              <a:t>3/10/2021</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8D959797-8A20-4564-A3DB-151392876B46}"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04414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8"/>
          <p:cNvSpPr txBox="1">
            <a:spLocks/>
          </p:cNvSpPr>
          <p:nvPr userDrawn="1"/>
        </p:nvSpPr>
        <p:spPr>
          <a:xfrm>
            <a:off x="533400" y="1371600"/>
            <a:ext cx="7851648" cy="1066800"/>
          </a:xfrm>
          <a:prstGeom prst="rect">
            <a:avLst/>
          </a:prstGeom>
          <a:ln>
            <a:noFill/>
          </a:ln>
        </p:spPr>
        <p:txBody>
          <a:bodyPr tIns="0" rIns="18288" bIns="0" anchor="b">
            <a:normAutofit/>
            <a:scene3d>
              <a:camera prst="orthographicFront"/>
              <a:lightRig rig="freezing" dir="t">
                <a:rot lat="0" lon="0" rev="5640000"/>
              </a:lightRig>
            </a:scene3d>
            <a:sp3d prstMaterial="flat">
              <a:bevelT w="38100" h="38100"/>
              <a:contourClr>
                <a:schemeClr val="tx2"/>
              </a:contourClr>
            </a:sp3d>
          </a:bodyPr>
          <a:lstStyle>
            <a:lvl1pPr algn="ctr" defTabSz="914400" rtl="0" eaLnBrk="1" latinLnBrk="0" hangingPunct="1">
              <a:spcBef>
                <a:spcPct val="0"/>
              </a:spcBef>
              <a:buNone/>
              <a:defRPr sz="5600" b="1" kern="1200">
                <a:ln>
                  <a:noFill/>
                </a:ln>
                <a:solidFill>
                  <a:schemeClr val="accent1">
                    <a:lumMod val="75000"/>
                  </a:schemeClr>
                </a:solidFill>
                <a:effectLst>
                  <a:outerShdw blurRad="38100" dist="25400" dir="5400000" algn="tl" rotWithShape="0">
                    <a:srgbClr val="000000">
                      <a:alpha val="43000"/>
                    </a:srgbClr>
                  </a:outerShdw>
                </a:effectLst>
                <a:latin typeface="Tahoma" pitchFamily="34" charset="0"/>
                <a:ea typeface="Tahoma" pitchFamily="34" charset="0"/>
                <a:cs typeface="Tahoma" pitchFamily="34" charset="0"/>
              </a:defRPr>
            </a:lvl1pPr>
          </a:lstStyle>
          <a:p>
            <a:pPr>
              <a:defRPr/>
            </a:pPr>
            <a:r>
              <a:rPr lang="en-US" dirty="0">
                <a:solidFill>
                  <a:srgbClr val="4F81BD">
                    <a:lumMod val="75000"/>
                  </a:srgbClr>
                </a:solidFill>
              </a:rPr>
              <a:t>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400">
                <a:solidFill>
                  <a:schemeClr val="tx1"/>
                </a:solidFill>
                <a:latin typeface="Tahoma" pitchFamily="34" charset="0"/>
                <a:ea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69860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8"/>
          <p:cNvSpPr txBox="1">
            <a:spLocks/>
          </p:cNvSpPr>
          <p:nvPr userDrawn="1"/>
        </p:nvSpPr>
        <p:spPr>
          <a:xfrm>
            <a:off x="533400" y="838200"/>
            <a:ext cx="7851648" cy="914400"/>
          </a:xfrm>
          <a:prstGeom prst="rect">
            <a:avLst/>
          </a:prstGeom>
          <a:ln>
            <a:noFill/>
          </a:ln>
        </p:spPr>
        <p:txBody>
          <a:bodyPr tIns="0" rIns="18288" bIns="0" anchor="b">
            <a:normAutofit/>
            <a:scene3d>
              <a:camera prst="orthographicFront"/>
              <a:lightRig rig="freezing" dir="t">
                <a:rot lat="0" lon="0" rev="5640000"/>
              </a:lightRig>
            </a:scene3d>
            <a:sp3d prstMaterial="flat">
              <a:bevelT w="38100" h="38100"/>
              <a:contourClr>
                <a:schemeClr val="tx2"/>
              </a:contourClr>
            </a:sp3d>
          </a:bodyPr>
          <a:lstStyle>
            <a:lvl1pPr algn="ctr" defTabSz="914400" rtl="0" eaLnBrk="1" latinLnBrk="0" hangingPunct="1">
              <a:spcBef>
                <a:spcPct val="0"/>
              </a:spcBef>
              <a:buNone/>
              <a:defRPr sz="5600" b="1" kern="1200">
                <a:ln>
                  <a:noFill/>
                </a:ln>
                <a:solidFill>
                  <a:schemeClr val="accent1">
                    <a:lumMod val="75000"/>
                  </a:schemeClr>
                </a:solidFill>
                <a:effectLst>
                  <a:outerShdw blurRad="38100" dist="25400" dir="5400000" algn="tl" rotWithShape="0">
                    <a:srgbClr val="000000">
                      <a:alpha val="43000"/>
                    </a:srgbClr>
                  </a:outerShdw>
                </a:effectLst>
                <a:latin typeface="Tahoma" pitchFamily="34" charset="0"/>
                <a:ea typeface="Tahoma" pitchFamily="34" charset="0"/>
                <a:cs typeface="Tahoma" pitchFamily="34" charset="0"/>
              </a:defRPr>
            </a:lvl1pPr>
          </a:lstStyle>
          <a:p>
            <a:pPr>
              <a:defRPr/>
            </a:pPr>
            <a:r>
              <a:rPr lang="en-US" sz="4800" dirty="0">
                <a:solidFill>
                  <a:srgbClr val="4F81BD">
                    <a:lumMod val="75000"/>
                  </a:srgbClr>
                </a:solidFill>
              </a:rPr>
              <a:t>Topic Heading</a:t>
            </a:r>
          </a:p>
        </p:txBody>
      </p:sp>
      <p:sp>
        <p:nvSpPr>
          <p:cNvPr id="8" name="Content Placeholder 2"/>
          <p:cNvSpPr>
            <a:spLocks noGrp="1"/>
          </p:cNvSpPr>
          <p:nvPr>
            <p:ph sz="half" idx="1"/>
          </p:nvPr>
        </p:nvSpPr>
        <p:spPr>
          <a:xfrm>
            <a:off x="457200" y="1981203"/>
            <a:ext cx="4267200" cy="4144963"/>
          </a:xfrm>
          <a:prstGeom prst="rect">
            <a:avLst/>
          </a:prstGeom>
        </p:spPr>
        <p:txBody>
          <a:bodyPr/>
          <a:lstStyle>
            <a:lvl1pPr marL="173038" indent="-173038">
              <a:buClr>
                <a:schemeClr val="accent1">
                  <a:lumMod val="75000"/>
                </a:schemeClr>
              </a:buClr>
              <a:defRPr sz="2400">
                <a:latin typeface="Times New Roman" pitchFamily="18" charset="0"/>
                <a:cs typeface="Times New Roman" pitchFamily="18" charset="0"/>
              </a:defRPr>
            </a:lvl1pPr>
            <a:lvl2pPr marL="509588" indent="-220663">
              <a:buClr>
                <a:schemeClr val="accent1">
                  <a:lumMod val="75000"/>
                </a:schemeClr>
              </a:buClr>
              <a:buFont typeface="Courier New" pitchFamily="49" charset="0"/>
              <a:buChar char="o"/>
              <a:defRPr sz="2000">
                <a:latin typeface="Times New Roman" pitchFamily="18" charset="0"/>
                <a:cs typeface="Times New Roman" pitchFamily="18" charset="0"/>
              </a:defRPr>
            </a:lvl2pPr>
            <a:lvl3pPr marL="798513" indent="-173038">
              <a:buClr>
                <a:schemeClr val="accent1">
                  <a:lumMod val="75000"/>
                </a:schemeClr>
              </a:buClr>
              <a:buFont typeface="Wingdings" pitchFamily="2" charset="2"/>
              <a:buChar char="§"/>
              <a:defRPr sz="1800">
                <a:latin typeface="Times New Roman" pitchFamily="18" charset="0"/>
                <a:cs typeface="Times New Roman" pitchFamily="18" charset="0"/>
              </a:defRPr>
            </a:lvl3pPr>
            <a:lvl4pPr>
              <a:defRPr sz="1800">
                <a:latin typeface="Times New Roman" pitchFamily="18" charset="0"/>
                <a:cs typeface="Times New Roman" pitchFamily="18" charset="0"/>
              </a:defRPr>
            </a:lvl4pPr>
            <a:lvl5pPr>
              <a:defRPr sz="1800">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Picture Placeholder 2"/>
          <p:cNvSpPr>
            <a:spLocks noGrp="1"/>
          </p:cNvSpPr>
          <p:nvPr>
            <p:ph type="pic" idx="10"/>
          </p:nvPr>
        </p:nvSpPr>
        <p:spPr>
          <a:xfrm>
            <a:off x="5029200" y="1981202"/>
            <a:ext cx="3505200" cy="4191001"/>
          </a:xfrm>
          <a:prstGeom prst="rect">
            <a:avLst/>
          </a:prstGeo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1426469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457200" y="1981203"/>
            <a:ext cx="3733800" cy="4144963"/>
          </a:xfrm>
          <a:prstGeom prst="rect">
            <a:avLst/>
          </a:prstGeom>
        </p:spPr>
        <p:txBody>
          <a:bodyPr/>
          <a:lstStyle>
            <a:lvl1pPr marL="173038" indent="-173038">
              <a:buClr>
                <a:schemeClr val="accent1">
                  <a:lumMod val="75000"/>
                </a:schemeClr>
              </a:buClr>
              <a:defRPr sz="2400">
                <a:latin typeface="Times New Roman" pitchFamily="18" charset="0"/>
                <a:cs typeface="Times New Roman" pitchFamily="18" charset="0"/>
              </a:defRPr>
            </a:lvl1pPr>
            <a:lvl2pPr marL="509588" indent="-220663">
              <a:buClr>
                <a:schemeClr val="accent1">
                  <a:lumMod val="75000"/>
                </a:schemeClr>
              </a:buClr>
              <a:buFont typeface="Courier New" pitchFamily="49" charset="0"/>
              <a:buChar char="o"/>
              <a:defRPr sz="2000">
                <a:latin typeface="Times New Roman" pitchFamily="18" charset="0"/>
                <a:cs typeface="Times New Roman" pitchFamily="18" charset="0"/>
              </a:defRPr>
            </a:lvl2pPr>
            <a:lvl3pPr marL="798513" indent="-173038">
              <a:buClr>
                <a:schemeClr val="accent1">
                  <a:lumMod val="75000"/>
                </a:schemeClr>
              </a:buClr>
              <a:buFont typeface="Wingdings" pitchFamily="2" charset="2"/>
              <a:buChar char="§"/>
              <a:defRPr sz="1800">
                <a:latin typeface="Times New Roman" pitchFamily="18" charset="0"/>
                <a:cs typeface="Times New Roman" pitchFamily="18" charset="0"/>
              </a:defRPr>
            </a:lvl3pPr>
            <a:lvl4pPr>
              <a:defRPr sz="1800">
                <a:latin typeface="Times New Roman" pitchFamily="18" charset="0"/>
                <a:cs typeface="Times New Roman" pitchFamily="18" charset="0"/>
              </a:defRPr>
            </a:lvl4pPr>
            <a:lvl5pPr>
              <a:defRPr sz="1800">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Content Placeholder 2"/>
          <p:cNvSpPr>
            <a:spLocks noGrp="1"/>
          </p:cNvSpPr>
          <p:nvPr>
            <p:ph sz="half" idx="10"/>
          </p:nvPr>
        </p:nvSpPr>
        <p:spPr>
          <a:xfrm>
            <a:off x="4343400" y="1981203"/>
            <a:ext cx="4267200" cy="4144963"/>
          </a:xfrm>
          <a:prstGeom prst="rect">
            <a:avLst/>
          </a:prstGeom>
        </p:spPr>
        <p:txBody>
          <a:bodyPr/>
          <a:lstStyle>
            <a:lvl1pPr marL="173038" indent="-173038">
              <a:buClr>
                <a:schemeClr val="accent1">
                  <a:lumMod val="75000"/>
                </a:schemeClr>
              </a:buClr>
              <a:defRPr sz="2400">
                <a:latin typeface="Times New Roman" pitchFamily="18" charset="0"/>
                <a:cs typeface="Times New Roman" pitchFamily="18" charset="0"/>
              </a:defRPr>
            </a:lvl1pPr>
            <a:lvl2pPr marL="509588" indent="-220663">
              <a:buClr>
                <a:schemeClr val="accent1">
                  <a:lumMod val="75000"/>
                </a:schemeClr>
              </a:buClr>
              <a:buFont typeface="Courier New" pitchFamily="49" charset="0"/>
              <a:buChar char="o"/>
              <a:defRPr sz="2000">
                <a:latin typeface="Times New Roman" pitchFamily="18" charset="0"/>
                <a:cs typeface="Times New Roman" pitchFamily="18" charset="0"/>
              </a:defRPr>
            </a:lvl2pPr>
            <a:lvl3pPr marL="798513" indent="-173038">
              <a:buClr>
                <a:schemeClr val="accent1">
                  <a:lumMod val="75000"/>
                </a:schemeClr>
              </a:buClr>
              <a:buFont typeface="Wingdings" pitchFamily="2" charset="2"/>
              <a:buChar char="§"/>
              <a:defRPr sz="1800">
                <a:latin typeface="Times New Roman" pitchFamily="18" charset="0"/>
                <a:cs typeface="Times New Roman" pitchFamily="18" charset="0"/>
              </a:defRPr>
            </a:lvl3pPr>
            <a:lvl4pPr>
              <a:defRPr sz="1800">
                <a:latin typeface="Times New Roman" pitchFamily="18" charset="0"/>
                <a:cs typeface="Times New Roman" pitchFamily="18" charset="0"/>
              </a:defRPr>
            </a:lvl4pPr>
            <a:lvl5pPr>
              <a:defRPr sz="1800">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02518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Title 8"/>
          <p:cNvSpPr txBox="1">
            <a:spLocks/>
          </p:cNvSpPr>
          <p:nvPr userDrawn="1"/>
        </p:nvSpPr>
        <p:spPr>
          <a:xfrm>
            <a:off x="533400" y="838200"/>
            <a:ext cx="7851648" cy="914400"/>
          </a:xfrm>
          <a:prstGeom prst="rect">
            <a:avLst/>
          </a:prstGeom>
          <a:ln>
            <a:noFill/>
          </a:ln>
        </p:spPr>
        <p:txBody>
          <a:bodyPr tIns="0" rIns="18288" bIns="0" anchor="b">
            <a:normAutofit/>
            <a:scene3d>
              <a:camera prst="orthographicFront"/>
              <a:lightRig rig="freezing" dir="t">
                <a:rot lat="0" lon="0" rev="5640000"/>
              </a:lightRig>
            </a:scene3d>
            <a:sp3d prstMaterial="flat">
              <a:bevelT w="38100" h="38100"/>
              <a:contourClr>
                <a:schemeClr val="tx2"/>
              </a:contourClr>
            </a:sp3d>
          </a:bodyPr>
          <a:lstStyle>
            <a:lvl1pPr algn="ctr" defTabSz="914400" rtl="0" eaLnBrk="1" latinLnBrk="0" hangingPunct="1">
              <a:spcBef>
                <a:spcPct val="0"/>
              </a:spcBef>
              <a:buNone/>
              <a:defRPr sz="5600" b="1" kern="1200">
                <a:ln>
                  <a:noFill/>
                </a:ln>
                <a:solidFill>
                  <a:schemeClr val="accent1">
                    <a:lumMod val="75000"/>
                  </a:schemeClr>
                </a:solidFill>
                <a:effectLst>
                  <a:outerShdw blurRad="38100" dist="25400" dir="5400000" algn="tl" rotWithShape="0">
                    <a:srgbClr val="000000">
                      <a:alpha val="43000"/>
                    </a:srgbClr>
                  </a:outerShdw>
                </a:effectLst>
                <a:latin typeface="Tahoma" pitchFamily="34" charset="0"/>
                <a:ea typeface="Tahoma" pitchFamily="34" charset="0"/>
                <a:cs typeface="Tahoma" pitchFamily="34" charset="0"/>
              </a:defRPr>
            </a:lvl1pPr>
          </a:lstStyle>
          <a:p>
            <a:pPr>
              <a:defRPr/>
            </a:pPr>
            <a:r>
              <a:rPr lang="en-US" sz="4800" dirty="0">
                <a:solidFill>
                  <a:srgbClr val="4F81BD">
                    <a:lumMod val="75000"/>
                  </a:srgbClr>
                </a:solidFill>
              </a:rPr>
              <a:t>Topic Heading</a:t>
            </a:r>
          </a:p>
        </p:txBody>
      </p:sp>
      <p:sp>
        <p:nvSpPr>
          <p:cNvPr id="9" name="Picture Placeholder 2"/>
          <p:cNvSpPr>
            <a:spLocks noGrp="1"/>
          </p:cNvSpPr>
          <p:nvPr>
            <p:ph type="pic" idx="10"/>
          </p:nvPr>
        </p:nvSpPr>
        <p:spPr>
          <a:xfrm>
            <a:off x="612648" y="1981203"/>
            <a:ext cx="7772400" cy="3886201"/>
          </a:xfrm>
          <a:prstGeom prst="rect">
            <a:avLst/>
          </a:prstGeo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69954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itle 8"/>
          <p:cNvSpPr txBox="1">
            <a:spLocks/>
          </p:cNvSpPr>
          <p:nvPr userDrawn="1"/>
        </p:nvSpPr>
        <p:spPr>
          <a:xfrm>
            <a:off x="533400" y="1371600"/>
            <a:ext cx="7851648" cy="1066800"/>
          </a:xfrm>
          <a:prstGeom prst="rect">
            <a:avLst/>
          </a:prstGeom>
          <a:ln>
            <a:noFill/>
          </a:ln>
        </p:spPr>
        <p:txBody>
          <a:bodyPr tIns="0" rIns="18288" bIns="0" anchor="b">
            <a:normAutofit/>
            <a:scene3d>
              <a:camera prst="orthographicFront"/>
              <a:lightRig rig="freezing" dir="t">
                <a:rot lat="0" lon="0" rev="5640000"/>
              </a:lightRig>
            </a:scene3d>
            <a:sp3d prstMaterial="flat">
              <a:bevelT w="38100" h="38100"/>
              <a:contourClr>
                <a:schemeClr val="tx2"/>
              </a:contourClr>
            </a:sp3d>
          </a:bodyPr>
          <a:lstStyle>
            <a:lvl1pPr algn="ctr" defTabSz="914400" rtl="0" eaLnBrk="1" latinLnBrk="0" hangingPunct="1">
              <a:spcBef>
                <a:spcPct val="0"/>
              </a:spcBef>
              <a:buNone/>
              <a:defRPr sz="5600" b="1" kern="1200">
                <a:ln>
                  <a:noFill/>
                </a:ln>
                <a:solidFill>
                  <a:schemeClr val="accent1">
                    <a:lumMod val="75000"/>
                  </a:schemeClr>
                </a:solidFill>
                <a:effectLst>
                  <a:outerShdw blurRad="38100" dist="25400" dir="5400000" algn="tl" rotWithShape="0">
                    <a:srgbClr val="000000">
                      <a:alpha val="43000"/>
                    </a:srgbClr>
                  </a:outerShdw>
                </a:effectLst>
                <a:latin typeface="Tahoma" pitchFamily="34" charset="0"/>
                <a:ea typeface="Tahoma" pitchFamily="34" charset="0"/>
                <a:cs typeface="Tahoma" pitchFamily="34" charset="0"/>
              </a:defRPr>
            </a:lvl1pPr>
          </a:lstStyle>
          <a:p>
            <a:pPr>
              <a:defRPr/>
            </a:pPr>
            <a:r>
              <a:rPr lang="en-US" dirty="0">
                <a:solidFill>
                  <a:srgbClr val="4F81BD">
                    <a:lumMod val="75000"/>
                  </a:srgbClr>
                </a:solidFill>
              </a:rPr>
              <a:t>Thank You</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400">
                <a:solidFill>
                  <a:schemeClr val="tx1"/>
                </a:solidFill>
                <a:latin typeface="Tahoma" pitchFamily="34" charset="0"/>
                <a:ea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77302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7" descr="PPT Background 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txBox="1">
            <a:spLocks/>
          </p:cNvSpPr>
          <p:nvPr userDrawn="1"/>
        </p:nvSpPr>
        <p:spPr>
          <a:xfrm>
            <a:off x="8458200" y="6248400"/>
            <a:ext cx="685800" cy="457200"/>
          </a:xfrm>
          <a:prstGeom prst="rect">
            <a:avLst/>
          </a:prstGeom>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fld id="{04B44F5B-596C-40DC-BC75-5BD5379F4E6F}" type="slidenum">
              <a:rPr lang="en-US" b="1" smtClean="0">
                <a:solidFill>
                  <a:prstClr val="black"/>
                </a:solidFill>
              </a:rPr>
              <a:pPr eaLnBrk="1" fontAlgn="base" hangingPunct="1">
                <a:spcBef>
                  <a:spcPct val="0"/>
                </a:spcBef>
                <a:spcAft>
                  <a:spcPct val="0"/>
                </a:spcAft>
                <a:defRPr/>
              </a:pPr>
              <a:t>‹#›</a:t>
            </a:fld>
            <a:endParaRPr lang="en-US" b="1" dirty="0">
              <a:solidFill>
                <a:prstClr val="black"/>
              </a:solidFill>
            </a:endParaRPr>
          </a:p>
        </p:txBody>
      </p:sp>
      <p:sp>
        <p:nvSpPr>
          <p:cNvPr id="4" name="Rectangle 1035"/>
          <p:cNvSpPr>
            <a:spLocks noGrp="1" noChangeArrowheads="1"/>
          </p:cNvSpPr>
          <p:nvPr>
            <p:ph type="dt" sz="half" idx="10"/>
          </p:nvPr>
        </p:nvSpPr>
        <p:spPr/>
        <p:txBody>
          <a:bodyPr/>
          <a:lstStyle>
            <a:lvl1pPr>
              <a:defRPr/>
            </a:lvl1pPr>
          </a:lstStyle>
          <a:p>
            <a:pPr>
              <a:defRPr/>
            </a:pPr>
            <a:endParaRPr lang="en-US" dirty="0">
              <a:solidFill>
                <a:prstClr val="black"/>
              </a:solidFill>
            </a:endParaRPr>
          </a:p>
        </p:txBody>
      </p:sp>
    </p:spTree>
    <p:extLst>
      <p:ext uri="{BB962C8B-B14F-4D97-AF65-F5344CB8AC3E}">
        <p14:creationId xmlns:p14="http://schemas.microsoft.com/office/powerpoint/2010/main" val="3719790125"/>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E7C302-9BCF-4A4B-8633-0A9162386B36}" type="datetimeFigureOut">
              <a:rPr lang="en-US">
                <a:solidFill>
                  <a:prstClr val="black"/>
                </a:solidFill>
              </a:rPr>
              <a:pPr/>
              <a:t>3/10/2021</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A2720F-6560-487A-8F5B-808F8C1E49A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9258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9E7C302-9BCF-4A4B-8633-0A9162386B36}" type="datetimeFigureOut">
              <a:rPr lang="en-US">
                <a:solidFill>
                  <a:prstClr val="black"/>
                </a:solidFill>
              </a:rPr>
              <a:pPr/>
              <a:t>3/10/2021</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A2720F-6560-487A-8F5B-808F8C1E49A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94752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9E7C302-9BCF-4A4B-8633-0A9162386B36}" type="datetimeFigureOut">
              <a:rPr lang="en-US">
                <a:solidFill>
                  <a:prstClr val="black"/>
                </a:solidFill>
              </a:rPr>
              <a:pPr/>
              <a:t>3/10/2021</a:t>
            </a:fld>
            <a:endParaRPr lang="en-US" dirty="0">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9A2720F-6560-487A-8F5B-808F8C1E49A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4099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9E7C302-9BCF-4A4B-8633-0A9162386B36}" type="datetimeFigureOut">
              <a:rPr lang="en-US">
                <a:solidFill>
                  <a:prstClr val="black"/>
                </a:solidFill>
              </a:rPr>
              <a:pPr/>
              <a:t>3/10/2021</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9A2720F-6560-487A-8F5B-808F8C1E49A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16422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9E7C302-9BCF-4A4B-8633-0A9162386B36}" type="datetimeFigureOut">
              <a:rPr lang="en-US">
                <a:solidFill>
                  <a:prstClr val="black"/>
                </a:solidFill>
              </a:rPr>
              <a:pPr/>
              <a:t>3/10/2021</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9A2720F-6560-487A-8F5B-808F8C1E49A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6115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9E7C302-9BCF-4A4B-8633-0A9162386B36}" type="datetimeFigureOut">
              <a:rPr lang="en-US">
                <a:solidFill>
                  <a:prstClr val="black"/>
                </a:solidFill>
              </a:rPr>
              <a:pPr/>
              <a:t>3/10/2021</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A2720F-6560-487A-8F5B-808F8C1E49A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68546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9E7C302-9BCF-4A4B-8633-0A9162386B36}" type="datetimeFigureOut">
              <a:rPr lang="en-US">
                <a:solidFill>
                  <a:prstClr val="black"/>
                </a:solidFill>
              </a:rPr>
              <a:pPr/>
              <a:t>3/10/2021</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A2720F-6560-487A-8F5B-808F8C1E49A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8394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C:\Users\anderb3\Desktop\Advanced Work Zone Pictures\Text Slide Background.jpg"/>
          <p:cNvPicPr>
            <a:picLocks noChangeAspect="1" noChangeArrowheads="1"/>
          </p:cNvPicPr>
          <p:nvPr userDrawn="1"/>
        </p:nvPicPr>
        <p:blipFill>
          <a:blip r:embed="rId1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000" y="1905000"/>
            <a:ext cx="4520028" cy="340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5199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fontAlgn="base">
              <a:spcBef>
                <a:spcPct val="0"/>
              </a:spcBef>
              <a:spcAft>
                <a:spcPct val="0"/>
              </a:spcAft>
              <a:defRPr/>
            </a:pPr>
            <a:endParaRPr lang="en-US" dirty="0">
              <a:solidFill>
                <a:prstClr val="black"/>
              </a:solidFill>
              <a:latin typeface="Times New Roman" pitchFamily="18" charset="0"/>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fontAlgn="base">
              <a:spcBef>
                <a:spcPct val="0"/>
              </a:spcBef>
              <a:spcAft>
                <a:spcPct val="0"/>
              </a:spcAft>
              <a:defRPr/>
            </a:pPr>
            <a:endParaRPr lang="en-US" dirty="0">
              <a:solidFill>
                <a:prstClr val="black"/>
              </a:solidFill>
              <a:latin typeface="Times New Roman" pitchFamily="18" charset="0"/>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fontAlgn="base">
              <a:spcBef>
                <a:spcPct val="0"/>
              </a:spcBef>
              <a:spcAft>
                <a:spcPct val="0"/>
              </a:spcAft>
              <a:defRPr/>
            </a:pPr>
            <a:fld id="{D738AD27-7B9F-4244-9DE9-9912DDFE6289}" type="slidenum">
              <a:rPr lang="en-US" smtClean="0">
                <a:solidFill>
                  <a:prstClr val="black"/>
                </a:solidFill>
                <a:latin typeface="Times New Roman" pitchFamily="18" charset="0"/>
              </a:rPr>
              <a:pPr fontAlgn="base">
                <a:spcBef>
                  <a:spcPct val="0"/>
                </a:spcBef>
                <a:spcAft>
                  <a:spcPct val="0"/>
                </a:spcAft>
                <a:defRPr/>
              </a:pPr>
              <a:t>‹#›</a:t>
            </a:fld>
            <a:endParaRPr lang="en-US" dirty="0">
              <a:solidFill>
                <a:prstClr val="black"/>
              </a:solidFill>
              <a:latin typeface="Times New Roman" pitchFamily="18" charset="0"/>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41852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674" r:id="rId12"/>
    <p:sldLayoutId id="2147483675" r:id="rId13"/>
    <p:sldLayoutId id="2147483676" r:id="rId14"/>
    <p:sldLayoutId id="2147483677" r:id="rId15"/>
    <p:sldLayoutId id="2147483678" r:id="rId16"/>
    <p:sldLayoutId id="2147483679" r:id="rId17"/>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hyperlink" Target="http://epg.modot.org/files/0/0f/132_8_5_x_11_ROW_PPE.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hyperlink" Target="http://www.google.com/url?sa=i&amp;rct=j&amp;q=&amp;esrc=s&amp;source=images&amp;cd=&amp;cad=rja&amp;uact=8&amp;ved=0CAcQjRw&amp;url=http://www.tingleyrubber.com/product/esh-two-tone-zipper-4-pockets.html&amp;ei=kknaVM7JG8KvggSV_IDQAg&amp;bvm=bv.85761416,bs.1,d.cWc&amp;psig=AFQjCNEySsgHWIDfIK-y7Ul8Vhw9Kn64lQ&amp;ust=142367822395130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22.jpg"/><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24.jp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30.jp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6.jpeg"/><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52.png"/><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9.xml"/><Relationship Id="rId4" Type="http://schemas.openxmlformats.org/officeDocument/2006/relationships/image" Target="../media/image53.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s://mutcd.fhwa.dot.gov/pdfs/2009r1r2/pdf_index.htm"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7.jp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19.xml"/><Relationship Id="rId5" Type="http://schemas.openxmlformats.org/officeDocument/2006/relationships/image" Target="../media/image60.jp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notesSlide" Target="../notesSlides/notesSlide58.xml"/><Relationship Id="rId7" Type="http://schemas.openxmlformats.org/officeDocument/2006/relationships/image" Target="../media/image62.png"/><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61.wmf"/><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hyperlink" Target="http://epg.modot.org/index.php/Main_Pag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9.xml"/><Relationship Id="rId5" Type="http://schemas.openxmlformats.org/officeDocument/2006/relationships/image" Target="../media/image60.jpg"/><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3.png"/><Relationship Id="rId7" Type="http://schemas.openxmlformats.org/officeDocument/2006/relationships/image" Target="../media/image66.jpg"/><Relationship Id="rId2" Type="http://schemas.openxmlformats.org/officeDocument/2006/relationships/notesSlide" Target="../notesSlides/notesSlide63.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5.png"/><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19.xml"/><Relationship Id="rId6" Type="http://schemas.openxmlformats.org/officeDocument/2006/relationships/image" Target="../media/image71.jpg"/><Relationship Id="rId5" Type="http://schemas.openxmlformats.org/officeDocument/2006/relationships/image" Target="../media/image70.jpe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jpg"/></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80.png"/><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1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image" Target="../media/image85.jp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0.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97.jpeg"/></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2.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2.jpeg"/><Relationship Id="rId7" Type="http://schemas.openxmlformats.org/officeDocument/2006/relationships/image" Target="../media/image105.jpg"/><Relationship Id="rId2" Type="http://schemas.openxmlformats.org/officeDocument/2006/relationships/notesSlide" Target="../notesSlides/notesSlide95.xml"/><Relationship Id="rId1" Type="http://schemas.openxmlformats.org/officeDocument/2006/relationships/slideLayout" Target="../slideLayouts/slideLayout14.xml"/><Relationship Id="rId6" Type="http://schemas.openxmlformats.org/officeDocument/2006/relationships/image" Target="../media/image104.jpg"/><Relationship Id="rId5" Type="http://schemas.openxmlformats.org/officeDocument/2006/relationships/image" Target="../media/image103.jpeg"/><Relationship Id="rId10" Type="http://schemas.openxmlformats.org/officeDocument/2006/relationships/image" Target="../media/image108.png"/><Relationship Id="rId4" Type="http://schemas.openxmlformats.org/officeDocument/2006/relationships/image" Target="../media/image5.png"/><Relationship Id="rId9" Type="http://schemas.openxmlformats.org/officeDocument/2006/relationships/image" Target="../media/image107.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1BE80B-00AA-40D1-9D47-40DAB5B3C8C5}"/>
              </a:ext>
            </a:extLst>
          </p:cNvPr>
          <p:cNvGrpSpPr/>
          <p:nvPr/>
        </p:nvGrpSpPr>
        <p:grpSpPr>
          <a:xfrm>
            <a:off x="0" y="0"/>
            <a:ext cx="9144000" cy="1751350"/>
            <a:chOff x="0" y="0"/>
            <a:chExt cx="9144000" cy="1751350"/>
          </a:xfrm>
        </p:grpSpPr>
        <p:sp>
          <p:nvSpPr>
            <p:cNvPr id="3" name="Rectangle 2">
              <a:extLst>
                <a:ext uri="{FF2B5EF4-FFF2-40B4-BE49-F238E27FC236}">
                  <a16:creationId xmlns:a16="http://schemas.microsoft.com/office/drawing/2014/main" id="{DBEB8645-70AC-4CB2-9839-F004E209F803}"/>
                </a:ext>
              </a:extLst>
            </p:cNvPr>
            <p:cNvSpPr/>
            <p:nvPr/>
          </p:nvSpPr>
          <p:spPr>
            <a:xfrm>
              <a:off x="0" y="0"/>
              <a:ext cx="9144000" cy="1751350"/>
            </a:xfrm>
            <a:prstGeom prst="rect">
              <a:avLst/>
            </a:prstGeom>
            <a:solidFill>
              <a:srgbClr val="EE9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2" name="TextBox 5"/>
            <p:cNvSpPr txBox="1">
              <a:spLocks noChangeArrowheads="1"/>
            </p:cNvSpPr>
            <p:nvPr/>
          </p:nvSpPr>
          <p:spPr bwMode="auto">
            <a:xfrm>
              <a:off x="533399" y="152400"/>
              <a:ext cx="8382000"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4400" dirty="0">
                  <a:solidFill>
                    <a:schemeClr val="tx1">
                      <a:lumMod val="75000"/>
                      <a:lumOff val="25000"/>
                    </a:schemeClr>
                  </a:solidFill>
                  <a:latin typeface="Impact" panose="020B0806030902050204" pitchFamily="34" charset="0"/>
                </a:rPr>
                <a:t>Flagger Training</a:t>
              </a:r>
            </a:p>
            <a:p>
              <a:pPr algn="ctr" eaLnBrk="1" hangingPunct="1"/>
              <a:r>
                <a:rPr lang="en-US" altLang="en-US" sz="4400" dirty="0">
                  <a:solidFill>
                    <a:schemeClr val="tx1">
                      <a:lumMod val="75000"/>
                      <a:lumOff val="25000"/>
                    </a:schemeClr>
                  </a:solidFill>
                  <a:latin typeface="Impact" panose="020B0806030902050204" pitchFamily="34" charset="0"/>
                </a:rPr>
                <a:t>with 3-2-1 Cone Procedures </a:t>
              </a:r>
            </a:p>
          </p:txBody>
        </p:sp>
      </p:grpSp>
      <p:sp>
        <p:nvSpPr>
          <p:cNvPr id="2" name="TextBox 1"/>
          <p:cNvSpPr txBox="1"/>
          <p:nvPr/>
        </p:nvSpPr>
        <p:spPr>
          <a:xfrm>
            <a:off x="2568199" y="5589657"/>
            <a:ext cx="4312399" cy="707886"/>
          </a:xfrm>
          <a:prstGeom prst="rect">
            <a:avLst/>
          </a:prstGeom>
          <a:noFill/>
        </p:spPr>
        <p:txBody>
          <a:bodyPr wrap="none" rtlCol="0">
            <a:spAutoFit/>
          </a:bodyPr>
          <a:lstStyle/>
          <a:p>
            <a:r>
              <a:rPr lang="en-US" sz="4000" dirty="0">
                <a:solidFill>
                  <a:schemeClr val="tx1">
                    <a:lumMod val="75000"/>
                    <a:lumOff val="25000"/>
                  </a:schemeClr>
                </a:solidFill>
                <a:latin typeface="Impact" panose="020B0806030902050204" pitchFamily="34" charset="0"/>
              </a:rPr>
              <a:t>Course Code: 92021</a:t>
            </a:r>
          </a:p>
        </p:txBody>
      </p:sp>
      <p:pic>
        <p:nvPicPr>
          <p:cNvPr id="11267" name="Picture 3" descr="C:\Users\anderb3\Desktop\Flagger Recert\mod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2" y="1775595"/>
            <a:ext cx="5616575" cy="3944465"/>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pic>
        <p:nvPicPr>
          <p:cNvPr id="11268" name="Picture 4" descr="C:\Users\anderb3\Desktop\Back to Basics Video Project\Safety Logo\B2B_Metal Logo ligh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574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erb3\Desktop\Advanced Work Zone REVAMP\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228600"/>
            <a:ext cx="8534400" cy="1938992"/>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4000" b="1" spc="150" dirty="0">
                <a:ln w="11430"/>
                <a:solidFill>
                  <a:srgbClr val="F8F8F8"/>
                </a:solidFill>
                <a:effectLst>
                  <a:outerShdw blurRad="25400" algn="tl" rotWithShape="0">
                    <a:srgbClr val="000000">
                      <a:alpha val="43000"/>
                    </a:srgbClr>
                  </a:outerShdw>
                </a:effectLst>
              </a:rPr>
              <a:t>Flagger Guidelines, Responsibilities &amp; Qualifications</a:t>
            </a:r>
          </a:p>
          <a:p>
            <a:endParaRPr lang="en-US" sz="40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684489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A5507-598B-4F58-B8DE-616798F999C8}"/>
              </a:ext>
            </a:extLst>
          </p:cNvPr>
          <p:cNvSpPr>
            <a:spLocks noGrp="1"/>
          </p:cNvSpPr>
          <p:nvPr>
            <p:ph type="title"/>
          </p:nvPr>
        </p:nvSpPr>
        <p:spPr/>
        <p:txBody>
          <a:bodyPr>
            <a:normAutofit/>
          </a:bodyPr>
          <a:lstStyle/>
          <a:p>
            <a:r>
              <a:rPr lang="en-US" sz="9600" b="1" dirty="0">
                <a:solidFill>
                  <a:srgbClr val="FF0000"/>
                </a:solidFill>
              </a:rPr>
              <a:t>Final Test Cont.</a:t>
            </a:r>
            <a:endParaRPr lang="en-US" sz="9600" dirty="0"/>
          </a:p>
        </p:txBody>
      </p:sp>
      <p:sp>
        <p:nvSpPr>
          <p:cNvPr id="3" name="Slide Number Placeholder 2">
            <a:extLst>
              <a:ext uri="{FF2B5EF4-FFF2-40B4-BE49-F238E27FC236}">
                <a16:creationId xmlns:a16="http://schemas.microsoft.com/office/drawing/2014/main" id="{9326A7DB-0E44-4F49-BA61-323EDA2BC707}"/>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100</a:t>
            </a:fld>
            <a:endParaRPr lang="en-US" dirty="0">
              <a:solidFill>
                <a:prstClr val="white"/>
              </a:solidFill>
            </a:endParaRPr>
          </a:p>
        </p:txBody>
      </p:sp>
      <p:sp>
        <p:nvSpPr>
          <p:cNvPr id="4" name="TextBox 3">
            <a:extLst>
              <a:ext uri="{FF2B5EF4-FFF2-40B4-BE49-F238E27FC236}">
                <a16:creationId xmlns:a16="http://schemas.microsoft.com/office/drawing/2014/main" id="{1F24D868-AAE3-4169-9632-51CB7FDE71F1}"/>
              </a:ext>
            </a:extLst>
          </p:cNvPr>
          <p:cNvSpPr txBox="1"/>
          <p:nvPr/>
        </p:nvSpPr>
        <p:spPr>
          <a:xfrm>
            <a:off x="228600" y="1737361"/>
            <a:ext cx="8763000" cy="4801314"/>
          </a:xfrm>
          <a:prstGeom prst="rect">
            <a:avLst/>
          </a:prstGeom>
          <a:noFill/>
        </p:spPr>
        <p:txBody>
          <a:bodyPr wrap="square" rtlCol="0">
            <a:spAutoFit/>
          </a:bodyPr>
          <a:lstStyle/>
          <a:p>
            <a:r>
              <a:rPr lang="en-US" dirty="0"/>
              <a:t>All flag paddles should be (select all that apply)</a:t>
            </a:r>
          </a:p>
          <a:p>
            <a:r>
              <a:rPr lang="en-US" dirty="0">
                <a:solidFill>
                  <a:srgbClr val="FF0000"/>
                </a:solidFill>
              </a:rPr>
              <a:t>retro-reflective</a:t>
            </a:r>
            <a:r>
              <a:rPr lang="en-US" dirty="0"/>
              <a:t> 		yellow</a:t>
            </a:r>
          </a:p>
          <a:p>
            <a:r>
              <a:rPr lang="en-US" dirty="0"/>
              <a:t>Square			</a:t>
            </a:r>
            <a:r>
              <a:rPr lang="en-US" dirty="0">
                <a:solidFill>
                  <a:srgbClr val="FF0000"/>
                </a:solidFill>
              </a:rPr>
              <a:t>octagon</a:t>
            </a:r>
          </a:p>
          <a:p>
            <a:endParaRPr lang="en-US" dirty="0"/>
          </a:p>
          <a:p>
            <a:r>
              <a:rPr lang="en-US" dirty="0"/>
              <a:t>Flaggers should be stationed at least </a:t>
            </a:r>
            <a:r>
              <a:rPr lang="en-US" u="sng" dirty="0"/>
              <a:t>___</a:t>
            </a:r>
            <a:r>
              <a:rPr lang="en-US" dirty="0"/>
              <a:t> feet away from any other object, so they stand out and are easily visible.</a:t>
            </a:r>
          </a:p>
          <a:p>
            <a:r>
              <a:rPr lang="en-US" dirty="0"/>
              <a:t>a. 50		b. 150		c. 200		d. </a:t>
            </a:r>
            <a:r>
              <a:rPr lang="en-US" dirty="0">
                <a:solidFill>
                  <a:srgbClr val="FF0000"/>
                </a:solidFill>
              </a:rPr>
              <a:t>100</a:t>
            </a:r>
          </a:p>
          <a:p>
            <a:endParaRPr lang="en-US" dirty="0"/>
          </a:p>
          <a:p>
            <a:r>
              <a:rPr lang="en-US" dirty="0"/>
              <a:t>Flaggers should </a:t>
            </a:r>
            <a:r>
              <a:rPr lang="en-US" u="sng" dirty="0"/>
              <a:t>______ </a:t>
            </a:r>
            <a:r>
              <a:rPr lang="en-US" dirty="0"/>
              <a:t>oncoming traffic at all times.</a:t>
            </a:r>
          </a:p>
          <a:p>
            <a:r>
              <a:rPr lang="en-US" dirty="0"/>
              <a:t>a. Turn away from		b. guard		c. </a:t>
            </a:r>
            <a:r>
              <a:rPr lang="en-US" dirty="0">
                <a:solidFill>
                  <a:srgbClr val="FF0000"/>
                </a:solidFill>
              </a:rPr>
              <a:t>face</a:t>
            </a:r>
            <a:r>
              <a:rPr lang="en-US" dirty="0"/>
              <a:t>		d. confront</a:t>
            </a:r>
          </a:p>
          <a:p>
            <a:endParaRPr lang="en-US" dirty="0"/>
          </a:p>
          <a:p>
            <a:r>
              <a:rPr lang="en-US" dirty="0"/>
              <a:t>A flagger station cannot be more than </a:t>
            </a:r>
            <a:r>
              <a:rPr lang="en-US" u="sng" dirty="0"/>
              <a:t>__</a:t>
            </a:r>
            <a:r>
              <a:rPr lang="en-US" dirty="0"/>
              <a:t> mile away from the flagger symbol sign.</a:t>
            </a:r>
          </a:p>
          <a:p>
            <a:r>
              <a:rPr lang="en-US" dirty="0"/>
              <a:t>a. </a:t>
            </a:r>
            <a:r>
              <a:rPr lang="en-US" dirty="0">
                <a:solidFill>
                  <a:srgbClr val="FF0000"/>
                </a:solidFill>
              </a:rPr>
              <a:t>1</a:t>
            </a:r>
            <a:r>
              <a:rPr lang="en-US" dirty="0"/>
              <a:t>	b. 2	c. 1.5	d. ½	</a:t>
            </a:r>
          </a:p>
          <a:p>
            <a:endParaRPr lang="en-US" dirty="0"/>
          </a:p>
          <a:p>
            <a:r>
              <a:rPr lang="en-US" dirty="0"/>
              <a:t>Any sign that does not apply to the current condition, should be </a:t>
            </a:r>
            <a:r>
              <a:rPr lang="en-US" u="sng" dirty="0"/>
              <a:t>_________________</a:t>
            </a:r>
            <a:r>
              <a:rPr lang="en-US" dirty="0"/>
              <a:t>.</a:t>
            </a:r>
          </a:p>
          <a:p>
            <a:r>
              <a:rPr lang="en-US" dirty="0"/>
              <a:t>a. painted	b. </a:t>
            </a:r>
            <a:r>
              <a:rPr lang="en-US" dirty="0">
                <a:solidFill>
                  <a:srgbClr val="FF0000"/>
                </a:solidFill>
              </a:rPr>
              <a:t>taken down</a:t>
            </a:r>
            <a:r>
              <a:rPr lang="en-US" dirty="0"/>
              <a:t>	c. thrown away	   d. smashed </a:t>
            </a:r>
          </a:p>
          <a:p>
            <a:endParaRPr lang="en-US" dirty="0"/>
          </a:p>
        </p:txBody>
      </p:sp>
    </p:spTree>
    <p:extLst>
      <p:ext uri="{BB962C8B-B14F-4D97-AF65-F5344CB8AC3E}">
        <p14:creationId xmlns:p14="http://schemas.microsoft.com/office/powerpoint/2010/main" val="5452457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EFB9C-3A00-4759-A11C-9A67B8EE8DD3}"/>
              </a:ext>
            </a:extLst>
          </p:cNvPr>
          <p:cNvSpPr>
            <a:spLocks noGrp="1"/>
          </p:cNvSpPr>
          <p:nvPr>
            <p:ph type="title"/>
          </p:nvPr>
        </p:nvSpPr>
        <p:spPr/>
        <p:txBody>
          <a:bodyPr>
            <a:normAutofit/>
          </a:bodyPr>
          <a:lstStyle/>
          <a:p>
            <a:r>
              <a:rPr lang="en-US" sz="9600" b="1" dirty="0">
                <a:solidFill>
                  <a:srgbClr val="FF0000"/>
                </a:solidFill>
              </a:rPr>
              <a:t>Final Test Cont.</a:t>
            </a:r>
            <a:endParaRPr lang="en-US" sz="9600" dirty="0"/>
          </a:p>
        </p:txBody>
      </p:sp>
      <p:sp>
        <p:nvSpPr>
          <p:cNvPr id="3" name="Slide Number Placeholder 2">
            <a:extLst>
              <a:ext uri="{FF2B5EF4-FFF2-40B4-BE49-F238E27FC236}">
                <a16:creationId xmlns:a16="http://schemas.microsoft.com/office/drawing/2014/main" id="{17C4FE30-422A-445E-9E99-72959F76CE0A}"/>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101</a:t>
            </a:fld>
            <a:endParaRPr lang="en-US" dirty="0">
              <a:solidFill>
                <a:prstClr val="white"/>
              </a:solidFill>
            </a:endParaRPr>
          </a:p>
        </p:txBody>
      </p:sp>
      <p:sp>
        <p:nvSpPr>
          <p:cNvPr id="4" name="TextBox 3">
            <a:extLst>
              <a:ext uri="{FF2B5EF4-FFF2-40B4-BE49-F238E27FC236}">
                <a16:creationId xmlns:a16="http://schemas.microsoft.com/office/drawing/2014/main" id="{6D6327D9-471C-4599-AC77-A6C2A8F660EA}"/>
              </a:ext>
            </a:extLst>
          </p:cNvPr>
          <p:cNvSpPr txBox="1"/>
          <p:nvPr/>
        </p:nvSpPr>
        <p:spPr>
          <a:xfrm>
            <a:off x="152400" y="1381473"/>
            <a:ext cx="8839200" cy="5632311"/>
          </a:xfrm>
          <a:prstGeom prst="rect">
            <a:avLst/>
          </a:prstGeom>
          <a:noFill/>
        </p:spPr>
        <p:txBody>
          <a:bodyPr wrap="square" rtlCol="0">
            <a:spAutoFit/>
          </a:bodyPr>
          <a:lstStyle/>
          <a:p>
            <a:r>
              <a:rPr lang="en-US" dirty="0"/>
              <a:t>Nighttime starts half an hour </a:t>
            </a:r>
            <a:r>
              <a:rPr lang="en-US" u="sng" dirty="0"/>
              <a:t>______</a:t>
            </a:r>
            <a:r>
              <a:rPr lang="en-US" dirty="0"/>
              <a:t> sunset and ends half an hour </a:t>
            </a:r>
            <a:r>
              <a:rPr lang="en-US" u="sng" dirty="0"/>
              <a:t>______</a:t>
            </a:r>
            <a:r>
              <a:rPr lang="en-US" dirty="0"/>
              <a:t> sunrise.</a:t>
            </a:r>
          </a:p>
          <a:p>
            <a:pPr marL="342900" indent="-342900">
              <a:buAutoNum type="alphaLcPeriod"/>
            </a:pPr>
            <a:r>
              <a:rPr lang="en-US" dirty="0">
                <a:solidFill>
                  <a:srgbClr val="FF0000"/>
                </a:solidFill>
              </a:rPr>
              <a:t>before, after</a:t>
            </a:r>
            <a:r>
              <a:rPr lang="en-US" dirty="0"/>
              <a:t>	b. later than, before	c. before, until</a:t>
            </a:r>
          </a:p>
          <a:p>
            <a:pPr marL="342900" indent="-342900">
              <a:buAutoNum type="alphaLcPeriod"/>
            </a:pPr>
            <a:endParaRPr lang="en-US" dirty="0"/>
          </a:p>
          <a:p>
            <a:r>
              <a:rPr lang="en-US" dirty="0"/>
              <a:t>How many retro-reflective bands are required on channelizers and cones? </a:t>
            </a:r>
          </a:p>
          <a:p>
            <a:r>
              <a:rPr lang="en-US" dirty="0"/>
              <a:t>a. 1                 	b. 3		c. </a:t>
            </a:r>
            <a:r>
              <a:rPr lang="en-US" dirty="0">
                <a:solidFill>
                  <a:srgbClr val="FF0000"/>
                </a:solidFill>
              </a:rPr>
              <a:t>2</a:t>
            </a:r>
            <a:r>
              <a:rPr lang="en-US" dirty="0"/>
              <a:t>		d. 4</a:t>
            </a:r>
          </a:p>
          <a:p>
            <a:r>
              <a:rPr lang="en-US" dirty="0"/>
              <a:t> </a:t>
            </a:r>
          </a:p>
          <a:p>
            <a:r>
              <a:rPr lang="en-US" dirty="0"/>
              <a:t>What factors impact the glare from a lighting station? (select all that apply)</a:t>
            </a:r>
          </a:p>
          <a:p>
            <a:r>
              <a:rPr lang="en-US" dirty="0">
                <a:solidFill>
                  <a:srgbClr val="FF0000"/>
                </a:solidFill>
              </a:rPr>
              <a:t>Lighting Unit Set-Up Location </a:t>
            </a:r>
          </a:p>
          <a:p>
            <a:r>
              <a:rPr lang="en-US" dirty="0"/>
              <a:t>Color of lights</a:t>
            </a:r>
          </a:p>
          <a:p>
            <a:r>
              <a:rPr lang="en-US" dirty="0">
                <a:solidFill>
                  <a:srgbClr val="FF0000"/>
                </a:solidFill>
              </a:rPr>
              <a:t>Height of Light Unit</a:t>
            </a:r>
          </a:p>
          <a:p>
            <a:r>
              <a:rPr lang="en-US" dirty="0">
                <a:solidFill>
                  <a:srgbClr val="FF0000"/>
                </a:solidFill>
              </a:rPr>
              <a:t>Direction the Light Units are aimed</a:t>
            </a:r>
          </a:p>
          <a:p>
            <a:r>
              <a:rPr lang="en-US" dirty="0"/>
              <a:t>Number of vehicles in the queue</a:t>
            </a:r>
          </a:p>
          <a:p>
            <a:endParaRPr lang="en-US" dirty="0"/>
          </a:p>
          <a:p>
            <a:r>
              <a:rPr lang="en-US" dirty="0"/>
              <a:t>Flaggers should rotate every </a:t>
            </a:r>
            <a:r>
              <a:rPr lang="en-US" u="sng" dirty="0"/>
              <a:t>__</a:t>
            </a:r>
            <a:r>
              <a:rPr lang="en-US" dirty="0"/>
              <a:t> hours.</a:t>
            </a:r>
          </a:p>
          <a:p>
            <a:pPr marL="342900" indent="-342900">
              <a:buAutoNum type="alphaLcPeriod"/>
            </a:pPr>
            <a:r>
              <a:rPr lang="en-US" dirty="0">
                <a:solidFill>
                  <a:srgbClr val="FF0000"/>
                </a:solidFill>
              </a:rPr>
              <a:t>2</a:t>
            </a:r>
            <a:r>
              <a:rPr lang="en-US" dirty="0"/>
              <a:t> 		b. 6		c. 3		d. 4</a:t>
            </a:r>
          </a:p>
          <a:p>
            <a:endParaRPr lang="en-US" dirty="0"/>
          </a:p>
          <a:p>
            <a:r>
              <a:rPr lang="en-US" dirty="0"/>
              <a:t>How many hand signals do flaggers use? </a:t>
            </a:r>
            <a:endParaRPr lang="en-US" u="sng" dirty="0"/>
          </a:p>
          <a:p>
            <a:r>
              <a:rPr lang="en-US" dirty="0"/>
              <a:t>a. 1		b. 5		c.</a:t>
            </a:r>
            <a:r>
              <a:rPr lang="en-US" dirty="0">
                <a:solidFill>
                  <a:srgbClr val="FF0000"/>
                </a:solidFill>
              </a:rPr>
              <a:t> 3</a:t>
            </a:r>
            <a:r>
              <a:rPr lang="en-US" dirty="0"/>
              <a:t>		d. 6</a:t>
            </a:r>
          </a:p>
          <a:p>
            <a:endParaRPr lang="en-US" dirty="0"/>
          </a:p>
          <a:p>
            <a:endParaRPr lang="en-US" dirty="0"/>
          </a:p>
        </p:txBody>
      </p:sp>
    </p:spTree>
    <p:extLst>
      <p:ext uri="{BB962C8B-B14F-4D97-AF65-F5344CB8AC3E}">
        <p14:creationId xmlns:p14="http://schemas.microsoft.com/office/powerpoint/2010/main" val="20010618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A12C6-419C-4859-BB17-8FAE62BFC772}"/>
              </a:ext>
            </a:extLst>
          </p:cNvPr>
          <p:cNvSpPr>
            <a:spLocks noGrp="1"/>
          </p:cNvSpPr>
          <p:nvPr>
            <p:ph type="title"/>
          </p:nvPr>
        </p:nvSpPr>
        <p:spPr/>
        <p:txBody>
          <a:bodyPr>
            <a:normAutofit/>
          </a:bodyPr>
          <a:lstStyle/>
          <a:p>
            <a:r>
              <a:rPr lang="en-US" sz="9600" b="1" dirty="0">
                <a:solidFill>
                  <a:srgbClr val="FF0000"/>
                </a:solidFill>
              </a:rPr>
              <a:t>Final Test Cont.</a:t>
            </a:r>
            <a:endParaRPr lang="en-US" sz="9600" dirty="0"/>
          </a:p>
        </p:txBody>
      </p:sp>
      <p:sp>
        <p:nvSpPr>
          <p:cNvPr id="3" name="Slide Number Placeholder 2">
            <a:extLst>
              <a:ext uri="{FF2B5EF4-FFF2-40B4-BE49-F238E27FC236}">
                <a16:creationId xmlns:a16="http://schemas.microsoft.com/office/drawing/2014/main" id="{4E466F9B-D87F-428D-A9EB-45709BF33B54}"/>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102</a:t>
            </a:fld>
            <a:endParaRPr lang="en-US" dirty="0">
              <a:solidFill>
                <a:prstClr val="white"/>
              </a:solidFill>
            </a:endParaRPr>
          </a:p>
        </p:txBody>
      </p:sp>
      <p:sp>
        <p:nvSpPr>
          <p:cNvPr id="4" name="TextBox 3">
            <a:extLst>
              <a:ext uri="{FF2B5EF4-FFF2-40B4-BE49-F238E27FC236}">
                <a16:creationId xmlns:a16="http://schemas.microsoft.com/office/drawing/2014/main" id="{E2E63952-F586-4029-81B2-BD203CD5506A}"/>
              </a:ext>
            </a:extLst>
          </p:cNvPr>
          <p:cNvSpPr txBox="1"/>
          <p:nvPr/>
        </p:nvSpPr>
        <p:spPr>
          <a:xfrm>
            <a:off x="0" y="1447800"/>
            <a:ext cx="8991600" cy="5078313"/>
          </a:xfrm>
          <a:prstGeom prst="rect">
            <a:avLst/>
          </a:prstGeom>
          <a:noFill/>
        </p:spPr>
        <p:txBody>
          <a:bodyPr wrap="square" rtlCol="0">
            <a:spAutoFit/>
          </a:bodyPr>
          <a:lstStyle/>
          <a:p>
            <a:r>
              <a:rPr lang="en-US" dirty="0"/>
              <a:t>The flag paddle should always be held in the </a:t>
            </a:r>
            <a:r>
              <a:rPr lang="en-US" u="sng" dirty="0"/>
              <a:t>______ </a:t>
            </a:r>
            <a:r>
              <a:rPr lang="en-US" dirty="0"/>
              <a:t>hand.</a:t>
            </a:r>
          </a:p>
          <a:p>
            <a:r>
              <a:rPr lang="en-US" dirty="0"/>
              <a:t>a. opposite	b. </a:t>
            </a:r>
            <a:r>
              <a:rPr lang="en-US" dirty="0">
                <a:solidFill>
                  <a:srgbClr val="FF0000"/>
                </a:solidFill>
              </a:rPr>
              <a:t>right</a:t>
            </a:r>
            <a:r>
              <a:rPr lang="en-US" dirty="0"/>
              <a:t>		c. left		d. dominant </a:t>
            </a:r>
          </a:p>
          <a:p>
            <a:endParaRPr lang="en-US" dirty="0"/>
          </a:p>
          <a:p>
            <a:r>
              <a:rPr lang="en-US" dirty="0"/>
              <a:t>To stop traffic, the right arm should be </a:t>
            </a:r>
            <a:r>
              <a:rPr lang="en-US" u="sng" dirty="0"/>
              <a:t>fully extended,</a:t>
            </a:r>
            <a:r>
              <a:rPr lang="en-US" dirty="0"/>
              <a:t> and left arm should be </a:t>
            </a:r>
            <a:r>
              <a:rPr lang="en-US" u="sng" dirty="0"/>
              <a:t>straight up in the air</a:t>
            </a:r>
            <a:r>
              <a:rPr lang="en-US" dirty="0"/>
              <a:t>.</a:t>
            </a:r>
          </a:p>
          <a:p>
            <a:r>
              <a:rPr lang="en-US" dirty="0"/>
              <a:t>a. down, up          	b. down, straight up in the air	    	c. fully extended, hanging	         d. </a:t>
            </a:r>
            <a:r>
              <a:rPr lang="en-US" dirty="0">
                <a:solidFill>
                  <a:srgbClr val="FF0000"/>
                </a:solidFill>
              </a:rPr>
              <a:t>fully extended, straight up in the air</a:t>
            </a:r>
          </a:p>
          <a:p>
            <a:endParaRPr lang="en-US" dirty="0"/>
          </a:p>
          <a:p>
            <a:r>
              <a:rPr lang="en-US" dirty="0"/>
              <a:t>To release traffic, you use a </a:t>
            </a:r>
            <a:r>
              <a:rPr lang="en-US" u="sng" dirty="0"/>
              <a:t>_______</a:t>
            </a:r>
            <a:r>
              <a:rPr lang="en-US" dirty="0"/>
              <a:t> motion.</a:t>
            </a:r>
          </a:p>
          <a:p>
            <a:r>
              <a:rPr lang="en-US" dirty="0"/>
              <a:t>a. jagged		b. </a:t>
            </a:r>
            <a:r>
              <a:rPr lang="en-US" dirty="0">
                <a:solidFill>
                  <a:srgbClr val="FF0000"/>
                </a:solidFill>
              </a:rPr>
              <a:t>sweeping</a:t>
            </a:r>
            <a:r>
              <a:rPr lang="en-US" dirty="0"/>
              <a:t>	c. tactful		d. up and down</a:t>
            </a:r>
          </a:p>
          <a:p>
            <a:endParaRPr lang="en-US" dirty="0"/>
          </a:p>
          <a:p>
            <a:r>
              <a:rPr lang="en-US" dirty="0"/>
              <a:t>To slow traffic, use a simple </a:t>
            </a:r>
            <a:r>
              <a:rPr lang="en-US" u="sng" dirty="0"/>
              <a:t>up</a:t>
            </a:r>
            <a:r>
              <a:rPr lang="en-US" dirty="0"/>
              <a:t> and </a:t>
            </a:r>
            <a:r>
              <a:rPr lang="en-US" u="sng" dirty="0"/>
              <a:t>down</a:t>
            </a:r>
            <a:r>
              <a:rPr lang="en-US" dirty="0"/>
              <a:t> motion.</a:t>
            </a:r>
          </a:p>
          <a:p>
            <a:r>
              <a:rPr lang="en-US" dirty="0"/>
              <a:t>a. </a:t>
            </a:r>
            <a:r>
              <a:rPr lang="en-US" dirty="0">
                <a:solidFill>
                  <a:srgbClr val="FF0000"/>
                </a:solidFill>
              </a:rPr>
              <a:t>up, down</a:t>
            </a:r>
            <a:r>
              <a:rPr lang="en-US" dirty="0"/>
              <a:t>	b. rough, up	c. up, jump	d. calm, down</a:t>
            </a:r>
          </a:p>
          <a:p>
            <a:endParaRPr lang="en-US" dirty="0"/>
          </a:p>
          <a:p>
            <a:r>
              <a:rPr lang="en-US" dirty="0"/>
              <a:t>When the lane width is less than 12 foot, </a:t>
            </a:r>
            <a:r>
              <a:rPr lang="en-US" u="sng" dirty="0"/>
              <a:t>__</a:t>
            </a:r>
            <a:r>
              <a:rPr lang="en-US" dirty="0"/>
              <a:t> cones is recommended during short duration and </a:t>
            </a:r>
            <a:r>
              <a:rPr lang="en-US" u="sng" dirty="0"/>
              <a:t>__</a:t>
            </a:r>
            <a:r>
              <a:rPr lang="en-US" dirty="0"/>
              <a:t> cone must be used during mobile operations.</a:t>
            </a:r>
          </a:p>
          <a:p>
            <a:r>
              <a:rPr lang="en-US" dirty="0"/>
              <a:t>a. 3, 1		b. 1, 2		c. </a:t>
            </a:r>
            <a:r>
              <a:rPr lang="en-US" dirty="0">
                <a:solidFill>
                  <a:srgbClr val="FF0000"/>
                </a:solidFill>
              </a:rPr>
              <a:t>2, 1		</a:t>
            </a:r>
            <a:r>
              <a:rPr lang="en-US" dirty="0"/>
              <a:t>d. 1,3 		</a:t>
            </a:r>
          </a:p>
          <a:p>
            <a:endParaRPr lang="en-US" dirty="0"/>
          </a:p>
        </p:txBody>
      </p:sp>
    </p:spTree>
    <p:extLst>
      <p:ext uri="{BB962C8B-B14F-4D97-AF65-F5344CB8AC3E}">
        <p14:creationId xmlns:p14="http://schemas.microsoft.com/office/powerpoint/2010/main" val="1474389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6A15-9A34-4756-A1FA-AB4D4145EF4E}"/>
              </a:ext>
            </a:extLst>
          </p:cNvPr>
          <p:cNvSpPr>
            <a:spLocks noGrp="1"/>
          </p:cNvSpPr>
          <p:nvPr>
            <p:ph type="title"/>
          </p:nvPr>
        </p:nvSpPr>
        <p:spPr/>
        <p:txBody>
          <a:bodyPr>
            <a:normAutofit/>
          </a:bodyPr>
          <a:lstStyle/>
          <a:p>
            <a:r>
              <a:rPr lang="en-US" sz="9600" b="1" dirty="0">
                <a:solidFill>
                  <a:srgbClr val="FF0000"/>
                </a:solidFill>
              </a:rPr>
              <a:t>Final Test Cont.</a:t>
            </a:r>
            <a:endParaRPr lang="en-US" sz="9600" dirty="0"/>
          </a:p>
        </p:txBody>
      </p:sp>
      <p:sp>
        <p:nvSpPr>
          <p:cNvPr id="3" name="Slide Number Placeholder 2">
            <a:extLst>
              <a:ext uri="{FF2B5EF4-FFF2-40B4-BE49-F238E27FC236}">
                <a16:creationId xmlns:a16="http://schemas.microsoft.com/office/drawing/2014/main" id="{5CCCD0EE-B767-402E-8AE2-DB930AF3AC02}"/>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103</a:t>
            </a:fld>
            <a:endParaRPr lang="en-US" dirty="0">
              <a:solidFill>
                <a:prstClr val="white"/>
              </a:solidFill>
            </a:endParaRPr>
          </a:p>
        </p:txBody>
      </p:sp>
      <p:sp>
        <p:nvSpPr>
          <p:cNvPr id="4" name="TextBox 3">
            <a:extLst>
              <a:ext uri="{FF2B5EF4-FFF2-40B4-BE49-F238E27FC236}">
                <a16:creationId xmlns:a16="http://schemas.microsoft.com/office/drawing/2014/main" id="{B1F05718-D6DD-4BAA-8049-93B52160AADA}"/>
              </a:ext>
            </a:extLst>
          </p:cNvPr>
          <p:cNvSpPr txBox="1"/>
          <p:nvPr/>
        </p:nvSpPr>
        <p:spPr>
          <a:xfrm>
            <a:off x="175591" y="1381473"/>
            <a:ext cx="8839200" cy="5016758"/>
          </a:xfrm>
          <a:prstGeom prst="rect">
            <a:avLst/>
          </a:prstGeom>
          <a:noFill/>
        </p:spPr>
        <p:txBody>
          <a:bodyPr wrap="square" rtlCol="0">
            <a:spAutoFit/>
          </a:bodyPr>
          <a:lstStyle/>
          <a:p>
            <a:r>
              <a:rPr lang="en-US" dirty="0"/>
              <a:t>When lane width is 12 foot, use of </a:t>
            </a:r>
            <a:r>
              <a:rPr lang="en-US" u="sng" dirty="0"/>
              <a:t>__</a:t>
            </a:r>
            <a:r>
              <a:rPr lang="en-US" dirty="0"/>
              <a:t> cones is recommend for long, intermediate and short-term stationary operations.</a:t>
            </a:r>
          </a:p>
          <a:p>
            <a:r>
              <a:rPr lang="en-US" dirty="0"/>
              <a:t>a. </a:t>
            </a:r>
            <a:r>
              <a:rPr lang="en-US" dirty="0">
                <a:solidFill>
                  <a:srgbClr val="FF0000"/>
                </a:solidFill>
              </a:rPr>
              <a:t>3</a:t>
            </a:r>
            <a:r>
              <a:rPr lang="en-US" dirty="0"/>
              <a:t>		b. 1		d. 2		c. 4</a:t>
            </a:r>
          </a:p>
          <a:p>
            <a:endParaRPr lang="en-US" sz="1000" dirty="0"/>
          </a:p>
          <a:p>
            <a:r>
              <a:rPr lang="en-US" dirty="0"/>
              <a:t>Flaggers are required to use at least 1 cone when flagging?       </a:t>
            </a:r>
            <a:r>
              <a:rPr lang="en-US" dirty="0">
                <a:solidFill>
                  <a:srgbClr val="FF0000"/>
                </a:solidFill>
              </a:rPr>
              <a:t>True</a:t>
            </a:r>
            <a:r>
              <a:rPr lang="en-US" dirty="0"/>
              <a:t>		False</a:t>
            </a:r>
          </a:p>
          <a:p>
            <a:endParaRPr lang="en-US" sz="1000" dirty="0"/>
          </a:p>
          <a:p>
            <a:r>
              <a:rPr lang="en-US" dirty="0"/>
              <a:t>Who has control over flagging operations?</a:t>
            </a:r>
          </a:p>
          <a:p>
            <a:r>
              <a:rPr lang="en-US" dirty="0"/>
              <a:t>a. crew leader		b. supervisor	c. superintendent	           d. </a:t>
            </a:r>
            <a:r>
              <a:rPr lang="en-US" dirty="0">
                <a:solidFill>
                  <a:srgbClr val="FF0000"/>
                </a:solidFill>
              </a:rPr>
              <a:t>lead flagger</a:t>
            </a:r>
          </a:p>
          <a:p>
            <a:endParaRPr lang="en-US" sz="1000" dirty="0"/>
          </a:p>
          <a:p>
            <a:r>
              <a:rPr lang="en-US" dirty="0"/>
              <a:t>What is the preferred method of communication between flaggers?  </a:t>
            </a:r>
          </a:p>
          <a:p>
            <a:pPr marL="342900" indent="-342900">
              <a:buAutoNum type="alphaLcPeriod"/>
            </a:pPr>
            <a:r>
              <a:rPr lang="en-US" dirty="0"/>
              <a:t>Hand signals	b. </a:t>
            </a:r>
            <a:r>
              <a:rPr lang="en-US" dirty="0">
                <a:solidFill>
                  <a:srgbClr val="FF0000"/>
                </a:solidFill>
              </a:rPr>
              <a:t>2-way hand held radio</a:t>
            </a:r>
            <a:r>
              <a:rPr lang="en-US" dirty="0"/>
              <a:t>	c. shouting	d. smoke signals</a:t>
            </a:r>
          </a:p>
          <a:p>
            <a:endParaRPr lang="en-US" sz="1000" dirty="0"/>
          </a:p>
          <a:p>
            <a:r>
              <a:rPr lang="en-US" dirty="0"/>
              <a:t>Advanced warning signs must be in place </a:t>
            </a:r>
            <a:r>
              <a:rPr lang="en-US" u="sng" dirty="0"/>
              <a:t>________</a:t>
            </a:r>
            <a:r>
              <a:rPr lang="en-US" dirty="0"/>
              <a:t> to work taking place.</a:t>
            </a:r>
          </a:p>
          <a:p>
            <a:pPr marL="342900" indent="-342900">
              <a:buAutoNum type="alphaLcPeriod"/>
            </a:pPr>
            <a:r>
              <a:rPr lang="en-US" dirty="0"/>
              <a:t>When		b. </a:t>
            </a:r>
            <a:r>
              <a:rPr lang="en-US" dirty="0">
                <a:solidFill>
                  <a:srgbClr val="FF0000"/>
                </a:solidFill>
              </a:rPr>
              <a:t>prior</a:t>
            </a:r>
            <a:r>
              <a:rPr lang="en-US" dirty="0"/>
              <a:t>		c. after		d. while</a:t>
            </a:r>
          </a:p>
          <a:p>
            <a:endParaRPr lang="en-US" sz="1000" dirty="0"/>
          </a:p>
          <a:p>
            <a:r>
              <a:rPr lang="en-US" dirty="0"/>
              <a:t>The </a:t>
            </a:r>
            <a:r>
              <a:rPr lang="en-US" u="sng" dirty="0"/>
              <a:t>_________</a:t>
            </a:r>
            <a:r>
              <a:rPr lang="en-US" dirty="0"/>
              <a:t> flag motorists come to shall have flags on it.</a:t>
            </a:r>
          </a:p>
          <a:p>
            <a:r>
              <a:rPr lang="en-US" dirty="0"/>
              <a:t>a. </a:t>
            </a:r>
            <a:r>
              <a:rPr lang="en-US" dirty="0">
                <a:solidFill>
                  <a:srgbClr val="FF0000"/>
                </a:solidFill>
              </a:rPr>
              <a:t>First</a:t>
            </a:r>
            <a:r>
              <a:rPr lang="en-US" dirty="0"/>
              <a:t>		b. last		c. third		d. second</a:t>
            </a:r>
          </a:p>
          <a:p>
            <a:endParaRPr lang="en-US" dirty="0"/>
          </a:p>
          <a:p>
            <a:r>
              <a:rPr lang="en-US" dirty="0"/>
              <a:t>What is the maximum allowance between channelizers?</a:t>
            </a:r>
          </a:p>
          <a:p>
            <a:r>
              <a:rPr lang="en-US" dirty="0"/>
              <a:t>a. 130 feet	b. 110 feet	c. </a:t>
            </a:r>
            <a:r>
              <a:rPr lang="en-US" dirty="0">
                <a:solidFill>
                  <a:srgbClr val="FF0000"/>
                </a:solidFill>
              </a:rPr>
              <a:t>120 feet</a:t>
            </a:r>
            <a:r>
              <a:rPr lang="en-US" dirty="0"/>
              <a:t>	d. ½ mile</a:t>
            </a:r>
          </a:p>
        </p:txBody>
      </p:sp>
    </p:spTree>
    <p:extLst>
      <p:ext uri="{BB962C8B-B14F-4D97-AF65-F5344CB8AC3E}">
        <p14:creationId xmlns:p14="http://schemas.microsoft.com/office/powerpoint/2010/main" val="1916390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4BF7-FCE2-49AC-90C6-854F41C0C01D}"/>
              </a:ext>
            </a:extLst>
          </p:cNvPr>
          <p:cNvSpPr>
            <a:spLocks noGrp="1"/>
          </p:cNvSpPr>
          <p:nvPr>
            <p:ph type="title"/>
          </p:nvPr>
        </p:nvSpPr>
        <p:spPr/>
        <p:txBody>
          <a:bodyPr>
            <a:normAutofit/>
          </a:bodyPr>
          <a:lstStyle/>
          <a:p>
            <a:r>
              <a:rPr lang="en-US" sz="9600" b="1" dirty="0">
                <a:solidFill>
                  <a:srgbClr val="FF0000"/>
                </a:solidFill>
              </a:rPr>
              <a:t>Final Test Cont.</a:t>
            </a:r>
            <a:endParaRPr lang="en-US" sz="9600" dirty="0"/>
          </a:p>
        </p:txBody>
      </p:sp>
      <p:sp>
        <p:nvSpPr>
          <p:cNvPr id="3" name="Slide Number Placeholder 2">
            <a:extLst>
              <a:ext uri="{FF2B5EF4-FFF2-40B4-BE49-F238E27FC236}">
                <a16:creationId xmlns:a16="http://schemas.microsoft.com/office/drawing/2014/main" id="{7EF798C2-4D3F-4AEF-9DDA-A63DC29581DF}"/>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104</a:t>
            </a:fld>
            <a:endParaRPr lang="en-US" dirty="0">
              <a:solidFill>
                <a:prstClr val="white"/>
              </a:solidFill>
            </a:endParaRPr>
          </a:p>
        </p:txBody>
      </p:sp>
      <p:sp>
        <p:nvSpPr>
          <p:cNvPr id="4" name="TextBox 3">
            <a:extLst>
              <a:ext uri="{FF2B5EF4-FFF2-40B4-BE49-F238E27FC236}">
                <a16:creationId xmlns:a16="http://schemas.microsoft.com/office/drawing/2014/main" id="{8DA7042A-6AC8-45CB-89C5-BEDAB0358580}"/>
              </a:ext>
            </a:extLst>
          </p:cNvPr>
          <p:cNvSpPr txBox="1"/>
          <p:nvPr/>
        </p:nvSpPr>
        <p:spPr>
          <a:xfrm>
            <a:off x="175260" y="1381473"/>
            <a:ext cx="8839200" cy="5232202"/>
          </a:xfrm>
          <a:prstGeom prst="rect">
            <a:avLst/>
          </a:prstGeom>
          <a:noFill/>
        </p:spPr>
        <p:txBody>
          <a:bodyPr wrap="square" rtlCol="0">
            <a:spAutoFit/>
          </a:bodyPr>
          <a:lstStyle/>
          <a:p>
            <a:r>
              <a:rPr lang="en-US" dirty="0"/>
              <a:t>When would an advance/additional flagger operation be used? (select all that apply)</a:t>
            </a:r>
          </a:p>
          <a:p>
            <a:r>
              <a:rPr lang="en-US" dirty="0">
                <a:solidFill>
                  <a:srgbClr val="FF0000"/>
                </a:solidFill>
              </a:rPr>
              <a:t>Use when sight distance is limited</a:t>
            </a:r>
          </a:p>
          <a:p>
            <a:r>
              <a:rPr lang="en-US" dirty="0"/>
              <a:t>Radio quits working in middle of a job</a:t>
            </a:r>
          </a:p>
          <a:p>
            <a:r>
              <a:rPr lang="en-US" dirty="0">
                <a:solidFill>
                  <a:srgbClr val="FF0000"/>
                </a:solidFill>
              </a:rPr>
              <a:t>There are lots of side roads and parking lot entrances </a:t>
            </a:r>
          </a:p>
          <a:p>
            <a:r>
              <a:rPr lang="en-US" dirty="0">
                <a:solidFill>
                  <a:srgbClr val="FF0000"/>
                </a:solidFill>
              </a:rPr>
              <a:t>Lengthy work zon</a:t>
            </a:r>
            <a:r>
              <a:rPr lang="en-US" dirty="0"/>
              <a:t>es</a:t>
            </a:r>
          </a:p>
          <a:p>
            <a:r>
              <a:rPr lang="en-US" dirty="0"/>
              <a:t>Pilot car is being used</a:t>
            </a:r>
          </a:p>
          <a:p>
            <a:r>
              <a:rPr lang="en-US" dirty="0">
                <a:solidFill>
                  <a:srgbClr val="FF0000"/>
                </a:solidFill>
              </a:rPr>
              <a:t>Use during long lines of traffic backup</a:t>
            </a:r>
          </a:p>
          <a:p>
            <a:r>
              <a:rPr lang="en-US" dirty="0"/>
              <a:t> </a:t>
            </a:r>
          </a:p>
          <a:p>
            <a:r>
              <a:rPr lang="en-US" dirty="0"/>
              <a:t>Which signs should have flags on them? (select all that apply)</a:t>
            </a:r>
          </a:p>
          <a:p>
            <a:r>
              <a:rPr lang="en-US" dirty="0">
                <a:solidFill>
                  <a:srgbClr val="FF0000"/>
                </a:solidFill>
              </a:rPr>
              <a:t>flagger ahead symbol 		the first sign motorists come to</a:t>
            </a:r>
          </a:p>
          <a:p>
            <a:r>
              <a:rPr lang="en-US" dirty="0">
                <a:solidFill>
                  <a:srgbClr val="FF0000"/>
                </a:solidFill>
              </a:rPr>
              <a:t>truck crossing</a:t>
            </a:r>
            <a:r>
              <a:rPr lang="en-US" dirty="0"/>
              <a:t>			Expect delays</a:t>
            </a:r>
          </a:p>
          <a:p>
            <a:endParaRPr lang="en-US" sz="1000" dirty="0"/>
          </a:p>
          <a:p>
            <a:r>
              <a:rPr lang="en-US" dirty="0"/>
              <a:t>What are the signs included in MoDOT’s typical sign package? (select all that apply)</a:t>
            </a:r>
          </a:p>
          <a:p>
            <a:r>
              <a:rPr lang="en-US" dirty="0">
                <a:solidFill>
                  <a:srgbClr val="FF0000"/>
                </a:solidFill>
              </a:rPr>
              <a:t>Road work ahead</a:t>
            </a:r>
            <a:r>
              <a:rPr lang="en-US" dirty="0"/>
              <a:t>		road work next 2 miles</a:t>
            </a:r>
          </a:p>
          <a:p>
            <a:r>
              <a:rPr lang="en-US" dirty="0"/>
              <a:t>Stop ahead		</a:t>
            </a:r>
            <a:r>
              <a:rPr lang="en-US" dirty="0">
                <a:solidFill>
                  <a:srgbClr val="FF0000"/>
                </a:solidFill>
              </a:rPr>
              <a:t>flagger symbol sign</a:t>
            </a:r>
            <a:r>
              <a:rPr lang="en-US" dirty="0"/>
              <a:t>			</a:t>
            </a:r>
          </a:p>
          <a:p>
            <a:r>
              <a:rPr lang="en-US" dirty="0">
                <a:solidFill>
                  <a:srgbClr val="FF0000"/>
                </a:solidFill>
              </a:rPr>
              <a:t>One lane road ahead                Be prepared to stop</a:t>
            </a:r>
          </a:p>
          <a:p>
            <a:endParaRPr lang="en-US" sz="1000" dirty="0"/>
          </a:p>
          <a:p>
            <a:r>
              <a:rPr lang="en-US" dirty="0"/>
              <a:t>Flaggers shall ___________ leave their post</a:t>
            </a:r>
          </a:p>
          <a:p>
            <a:r>
              <a:rPr lang="en-US" dirty="0"/>
              <a:t>a. Always		b. sometimes		c. </a:t>
            </a:r>
            <a:r>
              <a:rPr lang="en-US" dirty="0">
                <a:solidFill>
                  <a:srgbClr val="FF0000"/>
                </a:solidFill>
              </a:rPr>
              <a:t>never</a:t>
            </a:r>
            <a:r>
              <a:rPr lang="en-US" dirty="0"/>
              <a:t>		d. randomly</a:t>
            </a:r>
          </a:p>
        </p:txBody>
      </p:sp>
    </p:spTree>
    <p:extLst>
      <p:ext uri="{BB962C8B-B14F-4D97-AF65-F5344CB8AC3E}">
        <p14:creationId xmlns:p14="http://schemas.microsoft.com/office/powerpoint/2010/main" val="3307713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descr="Large confetti"/>
          <p:cNvSpPr>
            <a:spLocks noGrp="1" noChangeArrowheads="1"/>
          </p:cNvSpPr>
          <p:nvPr>
            <p:ph type="title"/>
          </p:nvPr>
        </p:nvSpPr>
        <p:spPr>
          <a:xfrm>
            <a:off x="2362200" y="609600"/>
            <a:ext cx="4419600" cy="701675"/>
          </a:xfrm>
        </p:spPr>
        <p:txBody>
          <a:bodyPr>
            <a:noAutofit/>
          </a:bodyPr>
          <a:lstStyle/>
          <a:p>
            <a:pPr fontAlgn="auto">
              <a:spcAft>
                <a:spcPts val="0"/>
              </a:spcAft>
              <a:defRPr/>
            </a:pPr>
            <a:r>
              <a:rPr lang="en-US" altLang="en-US" sz="4400" dirty="0">
                <a:effectLst/>
                <a:latin typeface="Impact" panose="020B0806030902050204" pitchFamily="34" charset="0"/>
              </a:rPr>
              <a:t>Flagger Guidelines</a:t>
            </a:r>
          </a:p>
        </p:txBody>
      </p:sp>
      <p:sp>
        <p:nvSpPr>
          <p:cNvPr id="15363" name="Rectangle 5"/>
          <p:cNvSpPr>
            <a:spLocks noGrp="1" noChangeArrowheads="1"/>
          </p:cNvSpPr>
          <p:nvPr>
            <p:ph idx="1"/>
          </p:nvPr>
        </p:nvSpPr>
        <p:spPr>
          <a:xfrm>
            <a:off x="762000" y="1828800"/>
            <a:ext cx="7620000" cy="4343400"/>
          </a:xfrm>
        </p:spPr>
        <p:txBody>
          <a:bodyPr>
            <a:noAutofit/>
          </a:bodyPr>
          <a:lstStyle/>
          <a:p>
            <a:pPr marL="563563" indent="-563563" fontAlgn="auto">
              <a:lnSpc>
                <a:spcPct val="140000"/>
              </a:lnSpc>
              <a:spcAft>
                <a:spcPts val="0"/>
              </a:spcAft>
              <a:buFontTx/>
              <a:buNone/>
              <a:defRPr/>
            </a:pPr>
            <a:r>
              <a:rPr lang="en-US" altLang="en-US" sz="2800" b="1" u="sng" dirty="0"/>
              <a:t>Before any flagging begins you should:</a:t>
            </a:r>
          </a:p>
          <a:p>
            <a:pPr marL="563563" indent="-563563" fontAlgn="auto">
              <a:lnSpc>
                <a:spcPct val="150000"/>
              </a:lnSpc>
              <a:spcBef>
                <a:spcPts val="300"/>
              </a:spcBef>
              <a:spcAft>
                <a:spcPts val="0"/>
              </a:spcAft>
              <a:buClrTx/>
              <a:buFont typeface="Wingdings" panose="05000000000000000000" pitchFamily="2" charset="2"/>
              <a:buChar char="Ø"/>
              <a:defRPr/>
            </a:pPr>
            <a:r>
              <a:rPr lang="en-US" altLang="en-US" sz="2400" dirty="0"/>
              <a:t>Select a qualified flagger that has been properly trained</a:t>
            </a:r>
          </a:p>
          <a:p>
            <a:pPr marL="563563" indent="-563563" fontAlgn="auto">
              <a:lnSpc>
                <a:spcPct val="150000"/>
              </a:lnSpc>
              <a:spcBef>
                <a:spcPts val="300"/>
              </a:spcBef>
              <a:spcAft>
                <a:spcPts val="0"/>
              </a:spcAft>
              <a:buClrTx/>
              <a:buFont typeface="Wingdings" panose="05000000000000000000" pitchFamily="2" charset="2"/>
              <a:buChar char="Ø"/>
              <a:defRPr/>
            </a:pPr>
            <a:r>
              <a:rPr lang="en-US" altLang="en-US" sz="2400" dirty="0"/>
              <a:t>Have proper safety attire and equipment</a:t>
            </a:r>
          </a:p>
          <a:p>
            <a:pPr marL="563563" indent="-563563" fontAlgn="auto">
              <a:lnSpc>
                <a:spcPct val="150000"/>
              </a:lnSpc>
              <a:spcBef>
                <a:spcPts val="300"/>
              </a:spcBef>
              <a:spcAft>
                <a:spcPts val="0"/>
              </a:spcAft>
              <a:buClrTx/>
              <a:buFont typeface="Wingdings" panose="05000000000000000000" pitchFamily="2" charset="2"/>
              <a:buChar char="Ø"/>
              <a:defRPr/>
            </a:pPr>
            <a:r>
              <a:rPr lang="en-US" altLang="en-US" sz="2400" dirty="0"/>
              <a:t>Select flagging method and location</a:t>
            </a:r>
          </a:p>
          <a:p>
            <a:pPr marL="563563" indent="-563563" fontAlgn="auto">
              <a:lnSpc>
                <a:spcPct val="150000"/>
              </a:lnSpc>
              <a:spcBef>
                <a:spcPts val="300"/>
              </a:spcBef>
              <a:spcAft>
                <a:spcPts val="0"/>
              </a:spcAft>
              <a:buClrTx/>
              <a:buFont typeface="Wingdings" panose="05000000000000000000" pitchFamily="2" charset="2"/>
              <a:buChar char="Ø"/>
              <a:defRPr/>
            </a:pPr>
            <a:r>
              <a:rPr lang="en-US" altLang="en-US" sz="2400" dirty="0"/>
              <a:t>Have all advance warning signs in place </a:t>
            </a:r>
          </a:p>
          <a:p>
            <a:pPr marL="563563" indent="-563563" fontAlgn="auto">
              <a:lnSpc>
                <a:spcPct val="150000"/>
              </a:lnSpc>
              <a:spcBef>
                <a:spcPts val="300"/>
              </a:spcBef>
              <a:spcAft>
                <a:spcPts val="0"/>
              </a:spcAft>
              <a:buClrTx/>
              <a:buFont typeface="Wingdings" panose="05000000000000000000" pitchFamily="2" charset="2"/>
              <a:buChar char="Ø"/>
              <a:defRPr/>
            </a:pPr>
            <a:r>
              <a:rPr lang="en-US" altLang="en-US" sz="2400" dirty="0"/>
              <a:t>Flagger station must be visible to motorists</a:t>
            </a:r>
          </a:p>
          <a:p>
            <a:pPr marL="819595" lvl="1" indent="-563563">
              <a:lnSpc>
                <a:spcPct val="150000"/>
              </a:lnSpc>
              <a:spcBef>
                <a:spcPts val="300"/>
              </a:spcBef>
              <a:buClrTx/>
              <a:buFont typeface="Arial" panose="020B0604020202020204" pitchFamily="34" charset="0"/>
              <a:buChar char="•"/>
              <a:defRPr/>
            </a:pPr>
            <a:r>
              <a:rPr lang="en-US" altLang="en-US" sz="2400" dirty="0"/>
              <a:t>If possible the crew and other flaggers</a:t>
            </a:r>
          </a:p>
        </p:txBody>
      </p:sp>
      <p:pic>
        <p:nvPicPr>
          <p:cNvPr id="4"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36868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descr="Large confetti"/>
          <p:cNvSpPr>
            <a:spLocks noGrp="1" noChangeArrowheads="1"/>
          </p:cNvSpPr>
          <p:nvPr>
            <p:ph type="title"/>
          </p:nvPr>
        </p:nvSpPr>
        <p:spPr>
          <a:xfrm>
            <a:off x="1752600" y="666642"/>
            <a:ext cx="5638800" cy="612775"/>
          </a:xfrm>
        </p:spPr>
        <p:txBody>
          <a:bodyPr>
            <a:noAutofit/>
          </a:bodyPr>
          <a:lstStyle/>
          <a:p>
            <a:pPr fontAlgn="auto">
              <a:spcAft>
                <a:spcPts val="0"/>
              </a:spcAft>
              <a:defRPr/>
            </a:pPr>
            <a:r>
              <a:rPr lang="en-US" altLang="en-US" sz="4400" dirty="0">
                <a:effectLst/>
                <a:latin typeface="Impact" panose="020B0806030902050204" pitchFamily="34" charset="0"/>
              </a:rPr>
              <a:t>Flagger Responsibilities</a:t>
            </a:r>
          </a:p>
        </p:txBody>
      </p:sp>
      <p:sp>
        <p:nvSpPr>
          <p:cNvPr id="28674" name="Rectangle 1027"/>
          <p:cNvSpPr>
            <a:spLocks noGrp="1" noChangeArrowheads="1"/>
          </p:cNvSpPr>
          <p:nvPr>
            <p:ph idx="1"/>
          </p:nvPr>
        </p:nvSpPr>
        <p:spPr>
          <a:xfrm>
            <a:off x="1447800" y="1739900"/>
            <a:ext cx="3615267" cy="3276600"/>
          </a:xfrm>
        </p:spPr>
        <p:txBody>
          <a:bodyPr/>
          <a:lstStyle/>
          <a:p>
            <a:pPr marL="0" indent="0">
              <a:lnSpc>
                <a:spcPct val="150000"/>
              </a:lnSpc>
              <a:buFont typeface="Wingdings" pitchFamily="2" charset="2"/>
              <a:buNone/>
            </a:pPr>
            <a:r>
              <a:rPr lang="en-US" altLang="en-US" sz="2300" b="1" dirty="0"/>
              <a:t>A flaggers protects:</a:t>
            </a:r>
          </a:p>
          <a:p>
            <a:pPr lvl="1">
              <a:lnSpc>
                <a:spcPct val="150000"/>
              </a:lnSpc>
              <a:buClrTx/>
              <a:buFont typeface="Wingdings" panose="05000000000000000000" pitchFamily="2" charset="2"/>
              <a:buChar char="Ø"/>
            </a:pPr>
            <a:r>
              <a:rPr lang="en-US" altLang="en-US" sz="2000" dirty="0"/>
              <a:t>Themselves</a:t>
            </a:r>
          </a:p>
          <a:p>
            <a:pPr lvl="1">
              <a:lnSpc>
                <a:spcPct val="150000"/>
              </a:lnSpc>
              <a:buClrTx/>
              <a:buFont typeface="Wingdings" panose="05000000000000000000" pitchFamily="2" charset="2"/>
              <a:buChar char="Ø"/>
            </a:pPr>
            <a:r>
              <a:rPr lang="en-US" altLang="en-US" sz="2000" dirty="0"/>
              <a:t>Crew</a:t>
            </a:r>
          </a:p>
          <a:p>
            <a:pPr lvl="1">
              <a:lnSpc>
                <a:spcPct val="150000"/>
              </a:lnSpc>
              <a:buClrTx/>
              <a:buFont typeface="Wingdings" panose="05000000000000000000" pitchFamily="2" charset="2"/>
              <a:buChar char="Ø"/>
            </a:pPr>
            <a:r>
              <a:rPr lang="en-US" altLang="en-US" sz="2000" dirty="0"/>
              <a:t>Road Users</a:t>
            </a:r>
          </a:p>
          <a:p>
            <a:pPr lvl="1">
              <a:lnSpc>
                <a:spcPct val="150000"/>
              </a:lnSpc>
              <a:buClrTx/>
              <a:buFont typeface="Wingdings" panose="05000000000000000000" pitchFamily="2" charset="2"/>
              <a:buChar char="Ø"/>
            </a:pPr>
            <a:r>
              <a:rPr lang="en-US" altLang="en-US" sz="2000" dirty="0"/>
              <a:t>Pedestrians</a:t>
            </a:r>
          </a:p>
          <a:p>
            <a:pPr lvl="1">
              <a:lnSpc>
                <a:spcPct val="150000"/>
              </a:lnSpc>
              <a:buClrTx/>
              <a:buFont typeface="Wingdings" panose="05000000000000000000" pitchFamily="2" charset="2"/>
              <a:buChar char="Ø"/>
            </a:pPr>
            <a:r>
              <a:rPr lang="en-US" altLang="en-US" sz="2000" dirty="0"/>
              <a:t>Equipment</a:t>
            </a:r>
          </a:p>
        </p:txBody>
      </p:sp>
      <p:sp>
        <p:nvSpPr>
          <p:cNvPr id="28676" name="Text Box 1028"/>
          <p:cNvSpPr txBox="1">
            <a:spLocks noChangeArrowheads="1"/>
          </p:cNvSpPr>
          <p:nvPr/>
        </p:nvSpPr>
        <p:spPr bwMode="auto">
          <a:xfrm>
            <a:off x="1143000" y="4800600"/>
            <a:ext cx="6934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en-US" sz="800" dirty="0">
              <a:latin typeface="Arial Black" pitchFamily="34" charset="0"/>
            </a:endParaRPr>
          </a:p>
        </p:txBody>
      </p:sp>
      <p:sp>
        <p:nvSpPr>
          <p:cNvPr id="28677" name="Rectangle 1030"/>
          <p:cNvSpPr>
            <a:spLocks noChangeArrowheads="1"/>
          </p:cNvSpPr>
          <p:nvPr/>
        </p:nvSpPr>
        <p:spPr bwMode="auto">
          <a:xfrm>
            <a:off x="1752600" y="5257800"/>
            <a:ext cx="5638800" cy="990600"/>
          </a:xfrm>
          <a:prstGeom prst="rect">
            <a:avLst/>
          </a:prstGeom>
          <a:solidFill>
            <a:srgbClr val="FFFF00"/>
          </a:solidFill>
          <a:ln>
            <a:noFill/>
          </a:ln>
          <a:effectLst>
            <a:glow rad="228600">
              <a:schemeClr val="accent2">
                <a:satMod val="175000"/>
                <a:alpha val="40000"/>
              </a:schemeClr>
            </a:glow>
            <a:prstShdw prst="shdw17" dist="17961" dir="2700000">
              <a:srgbClr val="9999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b="1" dirty="0">
                <a:solidFill>
                  <a:srgbClr val="FF0000"/>
                </a:solidFill>
                <a:latin typeface="+mn-lt"/>
              </a:rPr>
              <a:t>Your job is the most important </a:t>
            </a:r>
          </a:p>
          <a:p>
            <a:pPr algn="ctr" eaLnBrk="1" hangingPunct="1"/>
            <a:r>
              <a:rPr lang="en-US" altLang="en-US" sz="3200" b="1" dirty="0">
                <a:solidFill>
                  <a:srgbClr val="FF0000"/>
                </a:solidFill>
                <a:latin typeface="+mn-lt"/>
              </a:rPr>
              <a:t>one on the crew!</a:t>
            </a:r>
          </a:p>
        </p:txBody>
      </p:sp>
      <p:sp>
        <p:nvSpPr>
          <p:cNvPr id="28678" name="AutoShape 7" descr="Image result for flagger pictures"/>
          <p:cNvSpPr>
            <a:spLocks noChangeAspect="1" noChangeArrowheads="1"/>
          </p:cNvSpPr>
          <p:nvPr/>
        </p:nvSpPr>
        <p:spPr bwMode="auto">
          <a:xfrm>
            <a:off x="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dirty="0"/>
          </a:p>
        </p:txBody>
      </p:sp>
      <p:pic>
        <p:nvPicPr>
          <p:cNvPr id="8"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9">
            <a:extLst>
              <a:ext uri="{FF2B5EF4-FFF2-40B4-BE49-F238E27FC236}">
                <a16:creationId xmlns:a16="http://schemas.microsoft.com/office/drawing/2014/main" id="{0B9A6D20-C45C-4D6B-A5B1-2CE9E76D63F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1344" y="2165911"/>
            <a:ext cx="2264085" cy="237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64313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descr="Large confetti"/>
          <p:cNvSpPr>
            <a:spLocks noGrp="1" noChangeArrowheads="1"/>
          </p:cNvSpPr>
          <p:nvPr>
            <p:ph type="title"/>
          </p:nvPr>
        </p:nvSpPr>
        <p:spPr>
          <a:xfrm>
            <a:off x="1276350" y="533400"/>
            <a:ext cx="6591300" cy="701675"/>
          </a:xfrm>
        </p:spPr>
        <p:txBody>
          <a:bodyPr>
            <a:noAutofit/>
          </a:bodyPr>
          <a:lstStyle/>
          <a:p>
            <a:pPr algn="ctr" fontAlgn="auto">
              <a:spcAft>
                <a:spcPts val="0"/>
              </a:spcAft>
              <a:defRPr/>
            </a:pPr>
            <a:r>
              <a:rPr lang="en-US" altLang="en-US" sz="4400" dirty="0">
                <a:effectLst/>
                <a:latin typeface="Impact" panose="020B0806030902050204" pitchFamily="34" charset="0"/>
              </a:rPr>
              <a:t>Qualifications of a Flagger	</a:t>
            </a:r>
          </a:p>
        </p:txBody>
      </p:sp>
      <p:sp>
        <p:nvSpPr>
          <p:cNvPr id="31746" name="Rectangle 3"/>
          <p:cNvSpPr>
            <a:spLocks noGrp="1" noChangeArrowheads="1"/>
          </p:cNvSpPr>
          <p:nvPr>
            <p:ph idx="1"/>
          </p:nvPr>
        </p:nvSpPr>
        <p:spPr>
          <a:xfrm>
            <a:off x="609600" y="1863128"/>
            <a:ext cx="7924800" cy="4572000"/>
          </a:xfrm>
        </p:spPr>
        <p:txBody>
          <a:bodyPr>
            <a:normAutofit/>
          </a:bodyPr>
          <a:lstStyle/>
          <a:p>
            <a:pPr marL="342900" indent="-342900">
              <a:lnSpc>
                <a:spcPct val="90000"/>
              </a:lnSpc>
              <a:buClrTx/>
              <a:buFont typeface="Wingdings" panose="05000000000000000000" pitchFamily="2" charset="2"/>
              <a:buChar char="Ø"/>
            </a:pPr>
            <a:r>
              <a:rPr lang="en-US" altLang="en-US" sz="2100" dirty="0"/>
              <a:t>Ability to receive and communicate specific instructions clearly, firmly, and courteously</a:t>
            </a:r>
          </a:p>
          <a:p>
            <a:pPr marL="342900" indent="-342900">
              <a:lnSpc>
                <a:spcPct val="90000"/>
              </a:lnSpc>
              <a:buClrTx/>
              <a:buFont typeface="Wingdings" panose="05000000000000000000" pitchFamily="2" charset="2"/>
              <a:buChar char="Ø"/>
            </a:pPr>
            <a:r>
              <a:rPr lang="en-US" altLang="en-US" sz="2100" dirty="0"/>
              <a:t>Ability to move and maneuver quickly in order to avoid danger from errant vehicles</a:t>
            </a:r>
          </a:p>
          <a:p>
            <a:pPr marL="342900" indent="-342900">
              <a:lnSpc>
                <a:spcPct val="90000"/>
              </a:lnSpc>
              <a:buClrTx/>
              <a:buFont typeface="Wingdings" panose="05000000000000000000" pitchFamily="2" charset="2"/>
              <a:buChar char="Ø"/>
            </a:pPr>
            <a:r>
              <a:rPr lang="en-US" altLang="en-US" sz="2100" dirty="0"/>
              <a:t>Ability to control signaling devices (such as paddles &amp; flags) in order to provide clear and positive guidance to drivers approaching a TTC zone in frequently changing situations</a:t>
            </a:r>
          </a:p>
          <a:p>
            <a:pPr marL="342900" indent="-342900">
              <a:lnSpc>
                <a:spcPct val="90000"/>
              </a:lnSpc>
              <a:buClrTx/>
              <a:buFont typeface="Wingdings" panose="05000000000000000000" pitchFamily="2" charset="2"/>
              <a:buChar char="Ø"/>
            </a:pPr>
            <a:r>
              <a:rPr lang="en-US" altLang="en-US" sz="2100" dirty="0"/>
              <a:t>Ability to understand and apply safe traffic control practices, sometimes in stressful or emergency situations</a:t>
            </a:r>
          </a:p>
          <a:p>
            <a:pPr marL="342900" indent="-342900">
              <a:lnSpc>
                <a:spcPct val="90000"/>
              </a:lnSpc>
              <a:buClrTx/>
              <a:buFont typeface="Wingdings" panose="05000000000000000000" pitchFamily="2" charset="2"/>
              <a:buChar char="Ø"/>
            </a:pPr>
            <a:r>
              <a:rPr lang="en-US" altLang="en-US" sz="2100" dirty="0"/>
              <a:t>Ability to recognize dangerous traffic situations and warn workers in sufficient time to avoid injury</a:t>
            </a:r>
          </a:p>
        </p:txBody>
      </p:sp>
      <p:sp>
        <p:nvSpPr>
          <p:cNvPr id="2" name="TextBox 1"/>
          <p:cNvSpPr txBox="1"/>
          <p:nvPr/>
        </p:nvSpPr>
        <p:spPr>
          <a:xfrm>
            <a:off x="3733800" y="6037881"/>
            <a:ext cx="5257800" cy="369332"/>
          </a:xfrm>
          <a:prstGeom prst="rect">
            <a:avLst/>
          </a:prstGeom>
          <a:noFill/>
        </p:spPr>
        <p:txBody>
          <a:bodyPr wrap="square" rtlCol="0">
            <a:spAutoFit/>
          </a:bodyPr>
          <a:lstStyle/>
          <a:p>
            <a:r>
              <a:rPr lang="en-US" i="1" dirty="0">
                <a:solidFill>
                  <a:schemeClr val="tx1">
                    <a:lumMod val="75000"/>
                    <a:lumOff val="25000"/>
                  </a:schemeClr>
                </a:solidFill>
              </a:rPr>
              <a:t>EPG 616.5.1 Qualifications for Flaggers (</a:t>
            </a:r>
            <a:r>
              <a:rPr lang="en-US" i="1" dirty="0">
                <a:solidFill>
                  <a:srgbClr val="0000FF"/>
                </a:solidFill>
              </a:rPr>
              <a:t>MUTCD 6E.01</a:t>
            </a:r>
            <a:r>
              <a:rPr lang="en-US" i="1" dirty="0">
                <a:solidFill>
                  <a:schemeClr val="tx1">
                    <a:lumMod val="75000"/>
                    <a:lumOff val="25000"/>
                  </a:schemeClr>
                </a:solidFill>
              </a:rPr>
              <a:t>)</a:t>
            </a:r>
          </a:p>
        </p:txBody>
      </p:sp>
      <p:pic>
        <p:nvPicPr>
          <p:cNvPr id="5"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93006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descr="Large confetti"/>
          <p:cNvSpPr>
            <a:spLocks noGrp="1" noChangeArrowheads="1"/>
          </p:cNvSpPr>
          <p:nvPr>
            <p:ph type="title"/>
          </p:nvPr>
        </p:nvSpPr>
        <p:spPr>
          <a:xfrm>
            <a:off x="2133600" y="609600"/>
            <a:ext cx="4876800" cy="701675"/>
          </a:xfrm>
        </p:spPr>
        <p:txBody>
          <a:bodyPr>
            <a:noAutofit/>
          </a:bodyPr>
          <a:lstStyle/>
          <a:p>
            <a:pPr algn="ctr" fontAlgn="auto">
              <a:spcAft>
                <a:spcPts val="0"/>
              </a:spcAft>
              <a:defRPr/>
            </a:pPr>
            <a:r>
              <a:rPr lang="en-US" altLang="en-US" sz="4400" dirty="0">
                <a:effectLst/>
                <a:latin typeface="Impact" panose="020B0806030902050204" pitchFamily="34" charset="0"/>
              </a:rPr>
              <a:t>Flaggers Must </a:t>
            </a:r>
            <a:r>
              <a:rPr lang="en-US" altLang="en-US" sz="4400" dirty="0">
                <a:latin typeface="Impact" panose="020B0806030902050204" pitchFamily="34" charset="0"/>
              </a:rPr>
              <a:t>B</a:t>
            </a:r>
            <a:r>
              <a:rPr lang="en-US" altLang="en-US" sz="4400" dirty="0">
                <a:effectLst/>
                <a:latin typeface="Impact" panose="020B0806030902050204" pitchFamily="34" charset="0"/>
              </a:rPr>
              <a:t>e</a:t>
            </a:r>
          </a:p>
        </p:txBody>
      </p:sp>
      <p:sp>
        <p:nvSpPr>
          <p:cNvPr id="3" name="TextBox 2"/>
          <p:cNvSpPr txBox="1"/>
          <p:nvPr/>
        </p:nvSpPr>
        <p:spPr>
          <a:xfrm>
            <a:off x="495300" y="1514088"/>
            <a:ext cx="5791200" cy="3993401"/>
          </a:xfrm>
          <a:prstGeom prst="rect">
            <a:avLst/>
          </a:prstGeom>
          <a:noFill/>
        </p:spPr>
        <p:txBody>
          <a:bodyPr wrap="square">
            <a:spAutoFit/>
          </a:bodyPr>
          <a:lstStyle/>
          <a:p>
            <a:pPr>
              <a:lnSpc>
                <a:spcPct val="150000"/>
              </a:lnSpc>
              <a:defRPr/>
            </a:pPr>
            <a:r>
              <a:rPr lang="en-US" sz="3200" u="sng" dirty="0">
                <a:solidFill>
                  <a:schemeClr val="tx1">
                    <a:lumMod val="75000"/>
                    <a:lumOff val="25000"/>
                  </a:schemeClr>
                </a:solidFill>
              </a:rPr>
              <a:t>Mentally alert</a:t>
            </a:r>
          </a:p>
          <a:p>
            <a:pPr marL="457200" indent="-457200">
              <a:lnSpc>
                <a:spcPct val="150000"/>
              </a:lnSpc>
              <a:buSzPct val="98000"/>
              <a:buFont typeface="Wingdings" panose="05000000000000000000" pitchFamily="2" charset="2"/>
              <a:buChar char="Ø"/>
              <a:defRPr/>
            </a:pPr>
            <a:r>
              <a:rPr lang="en-US" sz="2500" dirty="0">
                <a:solidFill>
                  <a:schemeClr val="tx1">
                    <a:lumMod val="75000"/>
                    <a:lumOff val="25000"/>
                  </a:schemeClr>
                </a:solidFill>
              </a:rPr>
              <a:t>Not under influence of alcohol or drugs</a:t>
            </a:r>
          </a:p>
          <a:p>
            <a:pPr marL="457200" indent="-457200">
              <a:lnSpc>
                <a:spcPct val="150000"/>
              </a:lnSpc>
              <a:buSzPct val="98000"/>
              <a:buFont typeface="Wingdings" panose="05000000000000000000" pitchFamily="2" charset="2"/>
              <a:buChar char="Ø"/>
              <a:defRPr/>
            </a:pPr>
            <a:r>
              <a:rPr lang="en-US" sz="2500" dirty="0">
                <a:solidFill>
                  <a:schemeClr val="tx1">
                    <a:lumMod val="75000"/>
                    <a:lumOff val="25000"/>
                  </a:schemeClr>
                </a:solidFill>
              </a:rPr>
              <a:t>Beware of the effects of:</a:t>
            </a:r>
          </a:p>
          <a:p>
            <a:pPr marL="914400" lvl="1" indent="-457200">
              <a:lnSpc>
                <a:spcPct val="150000"/>
              </a:lnSpc>
              <a:buSzPct val="98000"/>
              <a:buFont typeface="Arial" panose="020B0604020202020204" pitchFamily="34" charset="0"/>
              <a:buChar char="•"/>
              <a:defRPr/>
            </a:pPr>
            <a:r>
              <a:rPr lang="en-US" sz="2500" dirty="0">
                <a:solidFill>
                  <a:schemeClr val="tx1">
                    <a:lumMod val="75000"/>
                    <a:lumOff val="25000"/>
                  </a:schemeClr>
                </a:solidFill>
              </a:rPr>
              <a:t>Prescription medication </a:t>
            </a:r>
          </a:p>
          <a:p>
            <a:pPr marL="914400" lvl="1" indent="-457200">
              <a:lnSpc>
                <a:spcPct val="150000"/>
              </a:lnSpc>
              <a:buSzPct val="98000"/>
              <a:buFont typeface="Arial" panose="020B0604020202020204" pitchFamily="34" charset="0"/>
              <a:buChar char="•"/>
              <a:defRPr/>
            </a:pPr>
            <a:r>
              <a:rPr lang="en-US" sz="2500" dirty="0">
                <a:solidFill>
                  <a:schemeClr val="tx1">
                    <a:lumMod val="75000"/>
                    <a:lumOff val="25000"/>
                  </a:schemeClr>
                </a:solidFill>
              </a:rPr>
              <a:t>Over-the-Counter</a:t>
            </a:r>
          </a:p>
          <a:p>
            <a:pPr marL="457200" indent="-457200">
              <a:lnSpc>
                <a:spcPct val="150000"/>
              </a:lnSpc>
              <a:buSzPct val="98000"/>
              <a:buFont typeface="Wingdings" panose="05000000000000000000" pitchFamily="2" charset="2"/>
              <a:buChar char="Ø"/>
              <a:defRPr/>
            </a:pPr>
            <a:r>
              <a:rPr lang="en-US" sz="2500" dirty="0">
                <a:solidFill>
                  <a:schemeClr val="tx1">
                    <a:lumMod val="75000"/>
                    <a:lumOff val="25000"/>
                  </a:schemeClr>
                </a:solidFill>
              </a:rPr>
              <a:t>Well rested, not drowsy</a:t>
            </a:r>
          </a:p>
          <a:p>
            <a:pPr>
              <a:defRPr/>
            </a:pPr>
            <a:endParaRPr lang="en-US" dirty="0"/>
          </a:p>
        </p:txBody>
      </p:sp>
      <p:pic>
        <p:nvPicPr>
          <p:cNvPr id="5"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1B70ABC-A1C5-4732-806B-3F7DDEF0D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4114800"/>
            <a:ext cx="2143125" cy="2133600"/>
          </a:xfrm>
          <a:prstGeom prst="rect">
            <a:avLst/>
          </a:prstGeom>
          <a:ln>
            <a:noFill/>
          </a:ln>
          <a:effectLst>
            <a:softEdge rad="112500"/>
          </a:effectLst>
        </p:spPr>
      </p:pic>
      <p:sp>
        <p:nvSpPr>
          <p:cNvPr id="2" name="TextBox 1">
            <a:extLst>
              <a:ext uri="{FF2B5EF4-FFF2-40B4-BE49-F238E27FC236}">
                <a16:creationId xmlns:a16="http://schemas.microsoft.com/office/drawing/2014/main" id="{590EB17D-F7DD-41B9-AA8E-7B5CC1F4D403}"/>
              </a:ext>
            </a:extLst>
          </p:cNvPr>
          <p:cNvSpPr txBox="1"/>
          <p:nvPr/>
        </p:nvSpPr>
        <p:spPr>
          <a:xfrm>
            <a:off x="6629400" y="2722111"/>
            <a:ext cx="2362200" cy="2785378"/>
          </a:xfrm>
          <a:prstGeom prst="rect">
            <a:avLst/>
          </a:prstGeom>
          <a:noFill/>
        </p:spPr>
        <p:txBody>
          <a:bodyPr wrap="square" rtlCol="0">
            <a:spAutoFit/>
          </a:bodyPr>
          <a:lstStyle/>
          <a:p>
            <a:r>
              <a:rPr lang="en-US" sz="2500" dirty="0">
                <a:solidFill>
                  <a:srgbClr val="FF0000"/>
                </a:solidFill>
              </a:rPr>
              <a:t>I</a:t>
            </a:r>
            <a:r>
              <a:rPr lang="en-US" sz="2500" dirty="0"/>
              <a:t> – Illness</a:t>
            </a:r>
          </a:p>
          <a:p>
            <a:r>
              <a:rPr lang="en-US" sz="2500" dirty="0">
                <a:solidFill>
                  <a:srgbClr val="FF0000"/>
                </a:solidFill>
              </a:rPr>
              <a:t>M</a:t>
            </a:r>
            <a:r>
              <a:rPr lang="en-US" sz="2500" dirty="0"/>
              <a:t> – Medications</a:t>
            </a:r>
          </a:p>
          <a:p>
            <a:endParaRPr lang="en-US" sz="2500" dirty="0"/>
          </a:p>
          <a:p>
            <a:r>
              <a:rPr lang="en-US" sz="2500" dirty="0">
                <a:solidFill>
                  <a:srgbClr val="FF0000"/>
                </a:solidFill>
              </a:rPr>
              <a:t>S</a:t>
            </a:r>
            <a:r>
              <a:rPr lang="en-US" sz="2500" dirty="0"/>
              <a:t> – Stress</a:t>
            </a:r>
          </a:p>
          <a:p>
            <a:r>
              <a:rPr lang="en-US" sz="2500" dirty="0">
                <a:solidFill>
                  <a:srgbClr val="FF0000"/>
                </a:solidFill>
              </a:rPr>
              <a:t>A</a:t>
            </a:r>
            <a:r>
              <a:rPr lang="en-US" sz="2500" dirty="0"/>
              <a:t> – Attitude</a:t>
            </a:r>
          </a:p>
          <a:p>
            <a:r>
              <a:rPr lang="en-US" sz="2500" dirty="0">
                <a:solidFill>
                  <a:srgbClr val="FF0000"/>
                </a:solidFill>
              </a:rPr>
              <a:t>F</a:t>
            </a:r>
            <a:r>
              <a:rPr lang="en-US" sz="2500" dirty="0"/>
              <a:t> – Fatigue</a:t>
            </a:r>
          </a:p>
          <a:p>
            <a:r>
              <a:rPr lang="en-US" sz="2500" dirty="0">
                <a:solidFill>
                  <a:srgbClr val="FF0000"/>
                </a:solidFill>
              </a:rPr>
              <a:t>E</a:t>
            </a:r>
            <a:r>
              <a:rPr lang="en-US" sz="2500" dirty="0"/>
              <a:t> - Education</a:t>
            </a:r>
          </a:p>
        </p:txBody>
      </p:sp>
    </p:spTree>
    <p:extLst>
      <p:ext uri="{BB962C8B-B14F-4D97-AF65-F5344CB8AC3E}">
        <p14:creationId xmlns:p14="http://schemas.microsoft.com/office/powerpoint/2010/main" val="12211271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descr="Large confetti"/>
          <p:cNvSpPr>
            <a:spLocks noGrp="1" noChangeArrowheads="1"/>
          </p:cNvSpPr>
          <p:nvPr>
            <p:ph type="title"/>
          </p:nvPr>
        </p:nvSpPr>
        <p:spPr>
          <a:xfrm>
            <a:off x="1943100" y="580334"/>
            <a:ext cx="5257800" cy="701675"/>
          </a:xfrm>
        </p:spPr>
        <p:txBody>
          <a:bodyPr>
            <a:noAutofit/>
          </a:bodyPr>
          <a:lstStyle/>
          <a:p>
            <a:pPr algn="ctr" fontAlgn="auto">
              <a:spcAft>
                <a:spcPts val="0"/>
              </a:spcAft>
              <a:defRPr/>
            </a:pPr>
            <a:r>
              <a:rPr lang="en-US" altLang="en-US" sz="4400" dirty="0">
                <a:effectLst/>
                <a:latin typeface="Impact" panose="020B0806030902050204" pitchFamily="34" charset="0"/>
              </a:rPr>
              <a:t>Flaggers must be</a:t>
            </a:r>
          </a:p>
        </p:txBody>
      </p:sp>
      <p:sp>
        <p:nvSpPr>
          <p:cNvPr id="3" name="TextBox 2"/>
          <p:cNvSpPr txBox="1"/>
          <p:nvPr/>
        </p:nvSpPr>
        <p:spPr>
          <a:xfrm>
            <a:off x="1752600" y="2127782"/>
            <a:ext cx="5105400" cy="2769989"/>
          </a:xfrm>
          <a:prstGeom prst="rect">
            <a:avLst/>
          </a:prstGeom>
          <a:noFill/>
        </p:spPr>
        <p:txBody>
          <a:bodyPr wrap="square">
            <a:spAutoFit/>
          </a:bodyPr>
          <a:lstStyle/>
          <a:p>
            <a:pPr>
              <a:lnSpc>
                <a:spcPct val="150000"/>
              </a:lnSpc>
              <a:defRPr/>
            </a:pPr>
            <a:r>
              <a:rPr lang="en-US" sz="3200" b="1" dirty="0">
                <a:solidFill>
                  <a:schemeClr val="tx1">
                    <a:lumMod val="75000"/>
                    <a:lumOff val="25000"/>
                  </a:schemeClr>
                </a:solidFill>
              </a:rPr>
              <a:t>In good physical condition</a:t>
            </a:r>
          </a:p>
          <a:p>
            <a:pPr marL="457200" indent="-457200">
              <a:lnSpc>
                <a:spcPct val="150000"/>
              </a:lnSpc>
              <a:buFont typeface="Wingdings" panose="05000000000000000000" pitchFamily="2" charset="2"/>
              <a:buChar char="Ø"/>
              <a:defRPr/>
            </a:pPr>
            <a:r>
              <a:rPr lang="en-US" sz="2800" dirty="0">
                <a:solidFill>
                  <a:schemeClr val="tx1">
                    <a:lumMod val="75000"/>
                    <a:lumOff val="25000"/>
                  </a:schemeClr>
                </a:solidFill>
              </a:rPr>
              <a:t>Good sight</a:t>
            </a:r>
          </a:p>
          <a:p>
            <a:pPr marL="457200" indent="-457200">
              <a:lnSpc>
                <a:spcPct val="150000"/>
              </a:lnSpc>
              <a:buFont typeface="Wingdings" panose="05000000000000000000" pitchFamily="2" charset="2"/>
              <a:buChar char="Ø"/>
              <a:defRPr/>
            </a:pPr>
            <a:r>
              <a:rPr lang="en-US" sz="2800" dirty="0">
                <a:solidFill>
                  <a:schemeClr val="tx1">
                    <a:lumMod val="75000"/>
                    <a:lumOff val="25000"/>
                  </a:schemeClr>
                </a:solidFill>
              </a:rPr>
              <a:t>Good hearing</a:t>
            </a:r>
          </a:p>
          <a:p>
            <a:pPr marL="457200" indent="-457200">
              <a:lnSpc>
                <a:spcPct val="150000"/>
              </a:lnSpc>
              <a:buFont typeface="Wingdings" panose="05000000000000000000" pitchFamily="2" charset="2"/>
              <a:buChar char="Ø"/>
              <a:defRPr/>
            </a:pPr>
            <a:r>
              <a:rPr lang="en-US" sz="2800" dirty="0">
                <a:solidFill>
                  <a:schemeClr val="tx1">
                    <a:lumMod val="75000"/>
                    <a:lumOff val="25000"/>
                  </a:schemeClr>
                </a:solidFill>
              </a:rPr>
              <a:t>Ability to move quickly</a:t>
            </a:r>
          </a:p>
        </p:txBody>
      </p:sp>
      <p:sp>
        <p:nvSpPr>
          <p:cNvPr id="2" name="TextBox 1"/>
          <p:cNvSpPr txBox="1"/>
          <p:nvPr/>
        </p:nvSpPr>
        <p:spPr>
          <a:xfrm>
            <a:off x="1104900" y="5743545"/>
            <a:ext cx="6934200" cy="400110"/>
          </a:xfrm>
          <a:prstGeom prst="rect">
            <a:avLst/>
          </a:prstGeom>
          <a:solidFill>
            <a:srgbClr val="FFFF00"/>
          </a:solidFill>
          <a:effectLst>
            <a:glow rad="101600">
              <a:schemeClr val="accent2">
                <a:satMod val="175000"/>
                <a:alpha val="40000"/>
              </a:schemeClr>
            </a:glow>
          </a:effectLst>
        </p:spPr>
        <p:txBody>
          <a:bodyPr wrap="square" rtlCol="0">
            <a:spAutoFit/>
          </a:bodyPr>
          <a:lstStyle/>
          <a:p>
            <a:pPr lvl="0" algn="ctr">
              <a:defRPr/>
            </a:pPr>
            <a:r>
              <a:rPr lang="en-US" sz="2000" dirty="0">
                <a:solidFill>
                  <a:srgbClr val="FF0000"/>
                </a:solidFill>
              </a:rPr>
              <a:t>This is NOT an assignment for modified duty /injured workers</a:t>
            </a:r>
          </a:p>
        </p:txBody>
      </p:sp>
      <p:pic>
        <p:nvPicPr>
          <p:cNvPr id="6"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65007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descr="Large confetti"/>
          <p:cNvSpPr>
            <a:spLocks noGrp="1" noChangeArrowheads="1"/>
          </p:cNvSpPr>
          <p:nvPr>
            <p:ph type="title"/>
          </p:nvPr>
        </p:nvSpPr>
        <p:spPr>
          <a:xfrm>
            <a:off x="2400300" y="533400"/>
            <a:ext cx="4343400" cy="701675"/>
          </a:xfrm>
        </p:spPr>
        <p:txBody>
          <a:bodyPr>
            <a:noAutofit/>
          </a:bodyPr>
          <a:lstStyle/>
          <a:p>
            <a:pPr fontAlgn="auto">
              <a:spcAft>
                <a:spcPts val="0"/>
              </a:spcAft>
              <a:defRPr/>
            </a:pPr>
            <a:r>
              <a:rPr lang="en-US" altLang="en-US" sz="4400" dirty="0">
                <a:effectLst/>
                <a:latin typeface="Impact" panose="020B0806030902050204" pitchFamily="34" charset="0"/>
              </a:rPr>
              <a:t>Flaggers must be</a:t>
            </a:r>
          </a:p>
        </p:txBody>
      </p:sp>
      <p:pic>
        <p:nvPicPr>
          <p:cNvPr id="6"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B3B036-0EBC-419E-A119-D5AB50599BD6}"/>
              </a:ext>
            </a:extLst>
          </p:cNvPr>
          <p:cNvSpPr txBox="1"/>
          <p:nvPr/>
        </p:nvSpPr>
        <p:spPr>
          <a:xfrm>
            <a:off x="1028700" y="1759889"/>
            <a:ext cx="7086600" cy="4564711"/>
          </a:xfrm>
          <a:prstGeom prst="rect">
            <a:avLst/>
          </a:prstGeom>
          <a:noFill/>
        </p:spPr>
        <p:txBody>
          <a:bodyPr wrap="square" rtlCol="0">
            <a:spAutoFit/>
          </a:bodyPr>
          <a:lstStyle/>
          <a:p>
            <a:pPr algn="ctr"/>
            <a:r>
              <a:rPr lang="en-US" sz="3200" b="1" dirty="0">
                <a:solidFill>
                  <a:schemeClr val="tx1">
                    <a:lumMod val="75000"/>
                    <a:lumOff val="25000"/>
                  </a:schemeClr>
                </a:solidFill>
              </a:rPr>
              <a:t>Professional, Authoritative &amp; Courteous</a:t>
            </a:r>
          </a:p>
          <a:p>
            <a:pPr marL="285750" indent="-285750">
              <a:lnSpc>
                <a:spcPct val="150000"/>
              </a:lnSpc>
              <a:buFont typeface="Wingdings" panose="05000000000000000000" pitchFamily="2" charset="2"/>
              <a:buChar char="Ø"/>
            </a:pPr>
            <a:r>
              <a:rPr lang="en-US" sz="2500" dirty="0">
                <a:solidFill>
                  <a:schemeClr val="tx1">
                    <a:lumMod val="75000"/>
                    <a:lumOff val="25000"/>
                  </a:schemeClr>
                </a:solidFill>
              </a:rPr>
              <a:t>Dress appropriately</a:t>
            </a:r>
          </a:p>
          <a:p>
            <a:pPr marL="285750" indent="-285750">
              <a:lnSpc>
                <a:spcPct val="150000"/>
              </a:lnSpc>
              <a:buFont typeface="Wingdings" panose="05000000000000000000" pitchFamily="2" charset="2"/>
              <a:buChar char="Ø"/>
            </a:pPr>
            <a:r>
              <a:rPr lang="en-US" sz="2500" dirty="0">
                <a:solidFill>
                  <a:schemeClr val="tx1">
                    <a:lumMod val="75000"/>
                    <a:lumOff val="25000"/>
                  </a:schemeClr>
                </a:solidFill>
              </a:rPr>
              <a:t>Clean and Neat appearance</a:t>
            </a:r>
          </a:p>
          <a:p>
            <a:pPr marL="800100" lvl="1" indent="-342900">
              <a:lnSpc>
                <a:spcPct val="150000"/>
              </a:lnSpc>
              <a:buFont typeface="Arial" panose="020B0604020202020204" pitchFamily="34" charset="0"/>
              <a:buChar char="•"/>
            </a:pPr>
            <a:r>
              <a:rPr lang="en-US" sz="2500" dirty="0">
                <a:solidFill>
                  <a:schemeClr val="tx1">
                    <a:lumMod val="75000"/>
                    <a:lumOff val="25000"/>
                  </a:schemeClr>
                </a:solidFill>
              </a:rPr>
              <a:t> </a:t>
            </a:r>
            <a:r>
              <a:rPr lang="en-US" sz="2500" i="1" dirty="0">
                <a:solidFill>
                  <a:schemeClr val="tx1">
                    <a:lumMod val="75000"/>
                    <a:lumOff val="25000"/>
                  </a:schemeClr>
                </a:solidFill>
              </a:rPr>
              <a:t>Clean PPE </a:t>
            </a:r>
          </a:p>
          <a:p>
            <a:pPr marL="285750" indent="-285750">
              <a:lnSpc>
                <a:spcPct val="150000"/>
              </a:lnSpc>
              <a:buFont typeface="Wingdings" panose="05000000000000000000" pitchFamily="2" charset="2"/>
              <a:buChar char="Ø"/>
            </a:pPr>
            <a:r>
              <a:rPr lang="en-US" sz="2500" dirty="0">
                <a:solidFill>
                  <a:schemeClr val="tx1">
                    <a:lumMod val="75000"/>
                    <a:lumOff val="25000"/>
                  </a:schemeClr>
                </a:solidFill>
              </a:rPr>
              <a:t>Polite when providing firm directions to the traveling public</a:t>
            </a:r>
          </a:p>
          <a:p>
            <a:pPr marL="800100" lvl="1" indent="-342900">
              <a:lnSpc>
                <a:spcPct val="150000"/>
              </a:lnSpc>
              <a:buFont typeface="Arial" panose="020B0604020202020204" pitchFamily="34" charset="0"/>
              <a:buChar char="•"/>
            </a:pPr>
            <a:r>
              <a:rPr lang="en-US" sz="2500" i="1" dirty="0">
                <a:solidFill>
                  <a:schemeClr val="tx1">
                    <a:lumMod val="75000"/>
                    <a:lumOff val="25000"/>
                  </a:schemeClr>
                </a:solidFill>
              </a:rPr>
              <a:t>You must remain calm with irate motorists</a:t>
            </a:r>
          </a:p>
          <a:p>
            <a:pPr marL="342900" indent="-342900">
              <a:lnSpc>
                <a:spcPct val="150000"/>
              </a:lnSpc>
              <a:buFont typeface="Wingdings" panose="05000000000000000000" pitchFamily="2" charset="2"/>
              <a:buChar char="Ø"/>
            </a:pPr>
            <a:r>
              <a:rPr lang="en-US" sz="2500" dirty="0">
                <a:solidFill>
                  <a:schemeClr val="tx1">
                    <a:lumMod val="75000"/>
                    <a:lumOff val="25000"/>
                  </a:schemeClr>
                </a:solidFill>
              </a:rPr>
              <a:t>Confident and competent</a:t>
            </a:r>
          </a:p>
        </p:txBody>
      </p:sp>
    </p:spTree>
    <p:extLst>
      <p:ext uri="{BB962C8B-B14F-4D97-AF65-F5344CB8AC3E}">
        <p14:creationId xmlns:p14="http://schemas.microsoft.com/office/powerpoint/2010/main" val="365693616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C21B6-3A34-4847-B187-3B69FDEDA5AA}"/>
              </a:ext>
            </a:extLst>
          </p:cNvPr>
          <p:cNvSpPr>
            <a:spLocks noGrp="1"/>
          </p:cNvSpPr>
          <p:nvPr>
            <p:ph type="title"/>
          </p:nvPr>
        </p:nvSpPr>
        <p:spPr>
          <a:xfrm>
            <a:off x="1638300" y="-152400"/>
            <a:ext cx="5867400" cy="1450757"/>
          </a:xfrm>
        </p:spPr>
        <p:txBody>
          <a:bodyPr>
            <a:noAutofit/>
          </a:bodyPr>
          <a:lstStyle/>
          <a:p>
            <a:r>
              <a:rPr lang="en-US" sz="9600" b="1" dirty="0">
                <a:solidFill>
                  <a:srgbClr val="FF0000"/>
                </a:solidFill>
              </a:rPr>
              <a:t>Second quiz</a:t>
            </a:r>
          </a:p>
        </p:txBody>
      </p:sp>
      <p:sp>
        <p:nvSpPr>
          <p:cNvPr id="3" name="Slide Number Placeholder 2">
            <a:extLst>
              <a:ext uri="{FF2B5EF4-FFF2-40B4-BE49-F238E27FC236}">
                <a16:creationId xmlns:a16="http://schemas.microsoft.com/office/drawing/2014/main" id="{A95B2E46-3C38-4964-935A-F35992C4D113}"/>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17</a:t>
            </a:fld>
            <a:endParaRPr lang="en-US" dirty="0">
              <a:solidFill>
                <a:prstClr val="white"/>
              </a:solidFill>
            </a:endParaRPr>
          </a:p>
        </p:txBody>
      </p:sp>
      <p:sp>
        <p:nvSpPr>
          <p:cNvPr id="4" name="TextBox 3">
            <a:extLst>
              <a:ext uri="{FF2B5EF4-FFF2-40B4-BE49-F238E27FC236}">
                <a16:creationId xmlns:a16="http://schemas.microsoft.com/office/drawing/2014/main" id="{559037E9-D159-4EBD-837F-1AA49B5138FB}"/>
              </a:ext>
            </a:extLst>
          </p:cNvPr>
          <p:cNvSpPr txBox="1"/>
          <p:nvPr/>
        </p:nvSpPr>
        <p:spPr>
          <a:xfrm>
            <a:off x="381000" y="1131839"/>
            <a:ext cx="8915400" cy="5478423"/>
          </a:xfrm>
          <a:prstGeom prst="rect">
            <a:avLst/>
          </a:prstGeom>
          <a:noFill/>
        </p:spPr>
        <p:txBody>
          <a:bodyPr wrap="square" rtlCol="0">
            <a:spAutoFit/>
          </a:bodyPr>
          <a:lstStyle/>
          <a:p>
            <a:r>
              <a:rPr lang="en-US" dirty="0"/>
              <a:t>When should you select your flagging station location?</a:t>
            </a:r>
          </a:p>
          <a:p>
            <a:pPr marL="342900" indent="-342900">
              <a:buAutoNum type="alphaLcPeriod"/>
            </a:pPr>
            <a:r>
              <a:rPr lang="en-US" dirty="0"/>
              <a:t>When you get to the job site		b. Before you leave the shed for the day</a:t>
            </a:r>
          </a:p>
          <a:p>
            <a:pPr marL="342900" indent="-342900">
              <a:buAutoNum type="alphaLcPeriod" startAt="3"/>
            </a:pPr>
            <a:r>
              <a:rPr lang="en-US" dirty="0">
                <a:solidFill>
                  <a:srgbClr val="FF0000"/>
                </a:solidFill>
              </a:rPr>
              <a:t>The day before</a:t>
            </a:r>
            <a:r>
              <a:rPr lang="en-US" dirty="0"/>
              <a:t>				d. a week in advance</a:t>
            </a:r>
          </a:p>
          <a:p>
            <a:endParaRPr lang="en-US" sz="800" dirty="0"/>
          </a:p>
          <a:p>
            <a:r>
              <a:rPr lang="en-US" dirty="0"/>
              <a:t>Who does a flagger protect?</a:t>
            </a:r>
          </a:p>
          <a:p>
            <a:pPr marL="342900" indent="-342900">
              <a:buAutoNum type="alphaLcPeriod"/>
            </a:pPr>
            <a:r>
              <a:rPr lang="en-US" dirty="0"/>
              <a:t>Themselves	b. The crew	c. Road users/pedestrians	d. Equipment</a:t>
            </a:r>
          </a:p>
          <a:p>
            <a:r>
              <a:rPr lang="en-US" dirty="0"/>
              <a:t>e. </a:t>
            </a:r>
            <a:r>
              <a:rPr lang="en-US" dirty="0">
                <a:solidFill>
                  <a:srgbClr val="FF0000"/>
                </a:solidFill>
              </a:rPr>
              <a:t>All of the above</a:t>
            </a:r>
          </a:p>
          <a:p>
            <a:endParaRPr lang="en-US" sz="800" dirty="0"/>
          </a:p>
          <a:p>
            <a:r>
              <a:rPr lang="en-US" dirty="0"/>
              <a:t>What are the qualifications of a flagger? (select all that apply)</a:t>
            </a:r>
          </a:p>
          <a:p>
            <a:pPr marL="285750" indent="-285750">
              <a:buFont typeface="Wingdings" panose="05000000000000000000" pitchFamily="2" charset="2"/>
              <a:buChar char="§"/>
            </a:pPr>
            <a:r>
              <a:rPr lang="en-US" dirty="0">
                <a:solidFill>
                  <a:srgbClr val="FF0000"/>
                </a:solidFill>
              </a:rPr>
              <a:t>Ability to receive and communicate specific instructions clearly, firmly, and courteously</a:t>
            </a:r>
          </a:p>
          <a:p>
            <a:pPr marL="285750" indent="-285750">
              <a:buFont typeface="Wingdings" panose="05000000000000000000" pitchFamily="2" charset="2"/>
              <a:buChar char="§"/>
            </a:pPr>
            <a:r>
              <a:rPr lang="en-US" dirty="0"/>
              <a:t>Ability to sit for long periods of time</a:t>
            </a:r>
          </a:p>
          <a:p>
            <a:pPr marL="285750" indent="-285750">
              <a:buFont typeface="Wingdings" panose="05000000000000000000" pitchFamily="2" charset="2"/>
              <a:buChar char="§"/>
            </a:pPr>
            <a:r>
              <a:rPr lang="en-US" dirty="0"/>
              <a:t>Ability to sufficiently operate a computer</a:t>
            </a:r>
          </a:p>
          <a:p>
            <a:pPr marL="285750" indent="-285750">
              <a:buFont typeface="Wingdings" panose="05000000000000000000" pitchFamily="2" charset="2"/>
              <a:buChar char="§"/>
            </a:pPr>
            <a:r>
              <a:rPr lang="en-US" dirty="0">
                <a:solidFill>
                  <a:srgbClr val="FF0000"/>
                </a:solidFill>
              </a:rPr>
              <a:t>Ability to move and maneuver quickly in order to avoid danger from errant vehicles</a:t>
            </a:r>
          </a:p>
          <a:p>
            <a:pPr marL="285750" indent="-285750">
              <a:buFont typeface="Wingdings" panose="05000000000000000000" pitchFamily="2" charset="2"/>
              <a:buChar char="§"/>
            </a:pPr>
            <a:r>
              <a:rPr lang="en-US" dirty="0">
                <a:solidFill>
                  <a:srgbClr val="FF0000"/>
                </a:solidFill>
              </a:rPr>
              <a:t>Ability to recognize dangerous traffic situations and warn workers in sufficient time to avoid injury</a:t>
            </a:r>
            <a:endParaRPr lang="en-US" dirty="0"/>
          </a:p>
          <a:p>
            <a:endParaRPr lang="en-US" sz="800" dirty="0"/>
          </a:p>
          <a:p>
            <a:r>
              <a:rPr lang="en-US" dirty="0"/>
              <a:t>Flaggers must (select all that apply) </a:t>
            </a:r>
            <a:r>
              <a:rPr lang="en-US" sz="1400" i="1" dirty="0">
                <a:solidFill>
                  <a:schemeClr val="bg2">
                    <a:lumMod val="50000"/>
                  </a:schemeClr>
                </a:solidFill>
              </a:rPr>
              <a:t>this one is meant to throw them off and make them think by having all correct answers</a:t>
            </a:r>
            <a:endParaRPr lang="en-US" dirty="0">
              <a:solidFill>
                <a:schemeClr val="bg2">
                  <a:lumMod val="50000"/>
                </a:schemeClr>
              </a:solidFill>
            </a:endParaRPr>
          </a:p>
          <a:p>
            <a:r>
              <a:rPr lang="en-US" dirty="0">
                <a:solidFill>
                  <a:srgbClr val="FF0000"/>
                </a:solidFill>
              </a:rPr>
              <a:t>▪ Not be under the influence of drugs or alcohol		▪ Have good sight &amp; hearing</a:t>
            </a:r>
          </a:p>
          <a:p>
            <a:r>
              <a:rPr lang="en-US" dirty="0">
                <a:solidFill>
                  <a:srgbClr val="FF0000"/>
                </a:solidFill>
              </a:rPr>
              <a:t>▪ Be mentally alert					▪ Dress appropriately</a:t>
            </a:r>
          </a:p>
          <a:p>
            <a:r>
              <a:rPr lang="en-US" dirty="0">
                <a:solidFill>
                  <a:srgbClr val="FF0000"/>
                </a:solidFill>
              </a:rPr>
              <a:t>▪ Have the ability to move quickly			▪ Be confident</a:t>
            </a:r>
          </a:p>
        </p:txBody>
      </p:sp>
    </p:spTree>
    <p:extLst>
      <p:ext uri="{BB962C8B-B14F-4D97-AF65-F5344CB8AC3E}">
        <p14:creationId xmlns:p14="http://schemas.microsoft.com/office/powerpoint/2010/main" val="3575817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erb3\Desktop\Advanced Work Zone REVAMP\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228600"/>
            <a:ext cx="8534400" cy="70788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4000" b="1" spc="150" dirty="0">
                <a:ln w="11430"/>
                <a:solidFill>
                  <a:srgbClr val="F8F8F8"/>
                </a:solidFill>
                <a:effectLst>
                  <a:outerShdw blurRad="25400" algn="tl" rotWithShape="0">
                    <a:srgbClr val="000000">
                      <a:alpha val="43000"/>
                    </a:srgbClr>
                  </a:outerShdw>
                </a:effectLst>
              </a:rPr>
              <a:t>High-Visibility Safety Apparel</a:t>
            </a:r>
          </a:p>
        </p:txBody>
      </p:sp>
    </p:spTree>
    <p:extLst>
      <p:ext uri="{BB962C8B-B14F-4D97-AF65-F5344CB8AC3E}">
        <p14:creationId xmlns:p14="http://schemas.microsoft.com/office/powerpoint/2010/main" val="989973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descr="Large confetti"/>
          <p:cNvSpPr>
            <a:spLocks noGrp="1" noChangeArrowheads="1"/>
          </p:cNvSpPr>
          <p:nvPr>
            <p:ph type="title"/>
          </p:nvPr>
        </p:nvSpPr>
        <p:spPr>
          <a:xfrm>
            <a:off x="1104900" y="224135"/>
            <a:ext cx="6934200" cy="701675"/>
          </a:xfrm>
        </p:spPr>
        <p:txBody>
          <a:bodyPr>
            <a:noAutofit/>
          </a:bodyPr>
          <a:lstStyle/>
          <a:p>
            <a:pPr algn="ctr" fontAlgn="auto">
              <a:spcAft>
                <a:spcPts val="0"/>
              </a:spcAft>
              <a:defRPr/>
            </a:pPr>
            <a:r>
              <a:rPr lang="en-US" altLang="en-US" sz="4400" dirty="0">
                <a:effectLst/>
                <a:latin typeface="Impact" panose="020B0806030902050204" pitchFamily="34" charset="0"/>
              </a:rPr>
              <a:t>High-Visibility Safety Apparel</a:t>
            </a:r>
          </a:p>
        </p:txBody>
      </p:sp>
      <p:sp>
        <p:nvSpPr>
          <p:cNvPr id="39939" name="Rectangle 1"/>
          <p:cNvSpPr>
            <a:spLocks noChangeArrowheads="1"/>
          </p:cNvSpPr>
          <p:nvPr/>
        </p:nvSpPr>
        <p:spPr bwMode="auto">
          <a:xfrm>
            <a:off x="1859356" y="1938629"/>
            <a:ext cx="6555086"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indent="-457200" eaLnBrk="1" hangingPunct="1">
              <a:spcAft>
                <a:spcPts val="600"/>
              </a:spcAft>
              <a:buFont typeface="Wingdings" panose="05000000000000000000" pitchFamily="2" charset="2"/>
              <a:buChar char="Ø"/>
            </a:pPr>
            <a:r>
              <a:rPr lang="en-US" altLang="en-US" dirty="0">
                <a:solidFill>
                  <a:schemeClr val="tx1">
                    <a:lumMod val="75000"/>
                    <a:lumOff val="25000"/>
                  </a:schemeClr>
                </a:solidFill>
              </a:rPr>
              <a:t>Flaggers shall wear high-visibility safety apparel that meets the Performance Class 2 or 3 requirements of the ANSI/ISEA 107–2004 publication entitled “American National Standard for High-Visibility Apparel and Headwear” and labeled as meeting the ANSI 107-2004 standard performance for Class 2 or 3 risk exposure.</a:t>
            </a:r>
            <a:r>
              <a:rPr lang="en-US" dirty="0">
                <a:solidFill>
                  <a:schemeClr val="tx1">
                    <a:lumMod val="75000"/>
                    <a:lumOff val="25000"/>
                  </a:schemeClr>
                </a:solidFill>
              </a:rPr>
              <a:t> </a:t>
            </a:r>
          </a:p>
          <a:p>
            <a:pPr marL="457200" indent="-457200" eaLnBrk="1" hangingPunct="1">
              <a:buFont typeface="Wingdings" panose="05000000000000000000" pitchFamily="2" charset="2"/>
              <a:buChar char="Ø"/>
            </a:pPr>
            <a:r>
              <a:rPr lang="en-US" dirty="0">
                <a:solidFill>
                  <a:schemeClr val="tx1">
                    <a:lumMod val="75000"/>
                    <a:lumOff val="25000"/>
                  </a:schemeClr>
                </a:solidFill>
              </a:rPr>
              <a:t>The retro-reflective safety apparel shall be designed to clearly identify the wearer as a person. </a:t>
            </a:r>
          </a:p>
          <a:p>
            <a:pPr eaLnBrk="1" hangingPunct="1"/>
            <a:endParaRPr lang="en-US" altLang="en-US" sz="2800" dirty="0"/>
          </a:p>
        </p:txBody>
      </p:sp>
      <p:pic>
        <p:nvPicPr>
          <p:cNvPr id="4" name="Picture 3" descr="faqRightCol.jpg"/>
          <p:cNvPicPr>
            <a:picLocks noChangeAspect="1"/>
          </p:cNvPicPr>
          <p:nvPr/>
        </p:nvPicPr>
        <p:blipFill>
          <a:blip r:embed="rId3" cstate="print"/>
          <a:stretch>
            <a:fillRect/>
          </a:stretch>
        </p:blipFill>
        <p:spPr>
          <a:xfrm>
            <a:off x="186351" y="935148"/>
            <a:ext cx="1485900" cy="5486400"/>
          </a:xfrm>
          <a:prstGeom prst="rect">
            <a:avLst/>
          </a:prstGeom>
          <a:effectLst>
            <a:softEdge rad="127000"/>
          </a:effectLst>
        </p:spPr>
      </p:pic>
      <p:sp>
        <p:nvSpPr>
          <p:cNvPr id="39941" name="TextBox 1"/>
          <p:cNvSpPr txBox="1">
            <a:spLocks noChangeArrowheads="1"/>
          </p:cNvSpPr>
          <p:nvPr/>
        </p:nvSpPr>
        <p:spPr bwMode="auto">
          <a:xfrm>
            <a:off x="2131267" y="1015368"/>
            <a:ext cx="48814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800" b="1" dirty="0">
                <a:solidFill>
                  <a:schemeClr val="tx1">
                    <a:lumMod val="75000"/>
                    <a:lumOff val="25000"/>
                  </a:schemeClr>
                </a:solidFill>
              </a:rPr>
              <a:t>EPG 616.5.2 &amp; MUTCD 6E.02</a:t>
            </a:r>
          </a:p>
        </p:txBody>
      </p:sp>
      <p:sp>
        <p:nvSpPr>
          <p:cNvPr id="3" name="TextBox 2"/>
          <p:cNvSpPr txBox="1"/>
          <p:nvPr/>
        </p:nvSpPr>
        <p:spPr>
          <a:xfrm>
            <a:off x="4299642" y="6019800"/>
            <a:ext cx="4114800" cy="307777"/>
          </a:xfrm>
          <a:prstGeom prst="rect">
            <a:avLst/>
          </a:prstGeom>
          <a:noFill/>
        </p:spPr>
        <p:txBody>
          <a:bodyPr wrap="square" rtlCol="0">
            <a:spAutoFit/>
          </a:bodyPr>
          <a:lstStyle/>
          <a:p>
            <a:r>
              <a:rPr lang="en-US" sz="1400" b="1" i="1" dirty="0">
                <a:solidFill>
                  <a:schemeClr val="tx1">
                    <a:lumMod val="75000"/>
                    <a:lumOff val="25000"/>
                  </a:schemeClr>
                </a:solidFill>
              </a:rPr>
              <a:t>616.5.2</a:t>
            </a:r>
            <a:r>
              <a:rPr lang="en-US" sz="1400" b="1" i="1" dirty="0"/>
              <a:t> </a:t>
            </a:r>
            <a:r>
              <a:rPr lang="en-US" sz="1400" b="1" i="1" dirty="0">
                <a:hlinkClick r:id="rId4" tooltip="132 8 5 x 11 ROW PPE.pdf"/>
              </a:rPr>
              <a:t>High-Visibility Safety Apparel</a:t>
            </a:r>
            <a:r>
              <a:rPr lang="en-US" sz="1400" b="1" i="1" dirty="0"/>
              <a:t> (</a:t>
            </a:r>
            <a:r>
              <a:rPr lang="en-US" sz="1400" b="1" i="1" dirty="0">
                <a:solidFill>
                  <a:srgbClr val="0000FF"/>
                </a:solidFill>
              </a:rPr>
              <a:t>MUTCD 6E.02</a:t>
            </a:r>
            <a:r>
              <a:rPr lang="en-US" sz="1400" b="1" i="1" dirty="0"/>
              <a:t>)</a:t>
            </a:r>
            <a:endParaRPr lang="en-US" sz="1400" i="1" dirty="0"/>
          </a:p>
        </p:txBody>
      </p:sp>
      <p:pic>
        <p:nvPicPr>
          <p:cNvPr id="8" name="Picture 4" descr="C:\Users\anderb3\Desktop\Back to Basics Video Project\Safety Logo\B2B_Metal Logo ligh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59551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descr="Large confetti"/>
          <p:cNvSpPr>
            <a:spLocks noGrp="1" noChangeArrowheads="1"/>
          </p:cNvSpPr>
          <p:nvPr>
            <p:ph type="title"/>
          </p:nvPr>
        </p:nvSpPr>
        <p:spPr>
          <a:xfrm>
            <a:off x="2362200" y="606425"/>
            <a:ext cx="4419600" cy="612775"/>
          </a:xfrm>
        </p:spPr>
        <p:txBody>
          <a:bodyPr>
            <a:noAutofit/>
          </a:bodyPr>
          <a:lstStyle/>
          <a:p>
            <a:pPr algn="ctr" fontAlgn="auto">
              <a:spcAft>
                <a:spcPts val="0"/>
              </a:spcAft>
              <a:defRPr/>
            </a:pPr>
            <a:r>
              <a:rPr lang="en-US" altLang="en-US" sz="4400" dirty="0">
                <a:effectLst/>
                <a:latin typeface="Impact" panose="020B0806030902050204" pitchFamily="34" charset="0"/>
              </a:rPr>
              <a:t>Course Objectives</a:t>
            </a:r>
          </a:p>
        </p:txBody>
      </p:sp>
      <p:sp>
        <p:nvSpPr>
          <p:cNvPr id="7171" name="Rectangle 3"/>
          <p:cNvSpPr>
            <a:spLocks noGrp="1" noChangeArrowheads="1"/>
          </p:cNvSpPr>
          <p:nvPr>
            <p:ph idx="1"/>
          </p:nvPr>
        </p:nvSpPr>
        <p:spPr>
          <a:xfrm>
            <a:off x="685800" y="1905000"/>
            <a:ext cx="8229600" cy="3733800"/>
          </a:xfrm>
        </p:spPr>
        <p:txBody>
          <a:bodyPr>
            <a:normAutofit lnSpcReduction="10000"/>
          </a:bodyPr>
          <a:lstStyle/>
          <a:p>
            <a:pPr marL="365760" indent="-256032" fontAlgn="auto">
              <a:lnSpc>
                <a:spcPct val="150000"/>
              </a:lnSpc>
              <a:spcAft>
                <a:spcPts val="0"/>
              </a:spcAft>
              <a:buFont typeface="Wingdings 3"/>
              <a:buChar char=""/>
              <a:defRPr/>
            </a:pPr>
            <a:r>
              <a:rPr lang="en-US" altLang="en-US" sz="2800" dirty="0"/>
              <a:t>Understand importance of proper flagger operations</a:t>
            </a:r>
          </a:p>
          <a:p>
            <a:pPr marL="365760" indent="-256032" fontAlgn="auto">
              <a:lnSpc>
                <a:spcPct val="150000"/>
              </a:lnSpc>
              <a:spcAft>
                <a:spcPts val="0"/>
              </a:spcAft>
              <a:buFont typeface="Wingdings 3"/>
              <a:buChar char=""/>
              <a:defRPr/>
            </a:pPr>
            <a:r>
              <a:rPr lang="en-US" altLang="en-US" sz="2800" dirty="0"/>
              <a:t>Learn the capabilities of a good flagger</a:t>
            </a:r>
          </a:p>
          <a:p>
            <a:pPr marL="365760" indent="-256032" fontAlgn="auto">
              <a:lnSpc>
                <a:spcPct val="150000"/>
              </a:lnSpc>
              <a:spcAft>
                <a:spcPts val="0"/>
              </a:spcAft>
              <a:buFont typeface="Wingdings 3"/>
              <a:buChar char=""/>
              <a:defRPr/>
            </a:pPr>
            <a:r>
              <a:rPr lang="en-US" altLang="en-US" sz="2800" dirty="0"/>
              <a:t>Apply standard flagger control references</a:t>
            </a:r>
          </a:p>
          <a:p>
            <a:pPr marL="365760" indent="-256032" fontAlgn="auto">
              <a:lnSpc>
                <a:spcPct val="150000"/>
              </a:lnSpc>
              <a:spcAft>
                <a:spcPts val="0"/>
              </a:spcAft>
              <a:buFont typeface="Wingdings 3"/>
              <a:buChar char=""/>
              <a:defRPr/>
            </a:pPr>
            <a:r>
              <a:rPr lang="en-US" altLang="en-US" sz="2800" dirty="0"/>
              <a:t>Identify proper flagging signals and procedures</a:t>
            </a:r>
          </a:p>
          <a:p>
            <a:pPr marL="365760" indent="-256032" fontAlgn="auto">
              <a:lnSpc>
                <a:spcPct val="150000"/>
              </a:lnSpc>
              <a:spcAft>
                <a:spcPts val="0"/>
              </a:spcAft>
              <a:buFont typeface="Wingdings 3"/>
              <a:buChar char=""/>
              <a:defRPr/>
            </a:pPr>
            <a:r>
              <a:rPr lang="en-US" altLang="en-US" sz="2800" dirty="0"/>
              <a:t>Learn flagger practices for various typical situations</a:t>
            </a:r>
          </a:p>
        </p:txBody>
      </p:sp>
      <p:pic>
        <p:nvPicPr>
          <p:cNvPr id="4"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14461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result for class 2 v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300523"/>
            <a:ext cx="20288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AutoShape 4" descr="data:image/jpeg;base64,/9j/4AAQSkZJRgABAQAAAQABAAD/2wCEAAkGBxQSEhUUExQUFBUXFBcUFxQXFBQUFBUXFxgWFhQUFBQYHCggGBolHBQVITEhJSkrLi4uFx8zODMsNygtLisBCgoKDg0OGxAQGywkHyQsLCwsLCwsLSwsLCwsLCwvLCwsLCwsLCwsLCwsLCwsLCwsLCwsLCwsLCwsLCwsLCwsLP/AABEIALYBFQMBEQACEQEDEQH/xAAbAAABBQEBAAAAAAAAAAAAAAAAAgMEBQYBB//EAEYQAAECAgYGBwUEBwgDAAAAAAEAAgMRBAUGEiExIkFRYXGREzJSgaGx0RZCcsHhFCOS8AcVM1NiY4IkNENzg5OissLS8f/EABoBAQACAwEAAAAAAAAAAAAAAAABBgIEBQP/xABCEQACAQIBBgoHBgUFAQEAAAAAAQIDEQQFEiExQVEGExQiMmFxkaGxFUJSgcHR4SMzYnKS8BYkQ1OCNDVzovFjJf/aAAwDAQACEQMRAD8A9xQAgBACAEAIAQAgBACA4XAICPGpzGYucBxICArKRaeC3J174QXeSAo2/pAY+J0cNjyccTJowz3rRq46FNXs2dStkmvRocdNq2jRt0kWFbyI2M5j4RLZyBZpEYA6Q79Swp5Qi1eSsjNZLjOhCpCaTktUtG3Y/mW7LcQNYeOLHei9ljqD9Y8XkrE7l+pfMdbbajdo/hd6LJYui9pHovFex4r5nTbWjdvwPop5VS9oj0Zi/YfgcbbajH3j+F3oo5XR9ol5LxS9XxXzI1Nt3Ca09G18Q7A0jmTgFhPHUo6nczhkmu39paK3tryGYFuh0fSPhloGYBDiMZGW1ecco03LNadzCpk6axKw8Gm3qerZcsautlR4omHbjMES4zW7CpGfRPDFYOthpKNVWvqLiBWcN/VcDwIKzNYlNiA5FAKQAgBACAEAIAQAgBACAEAIAQAgBACAEBwlAMRqaxubgO9Q2oq70ArKRaFg6uK0amUsPD1r9mkXKyPaCIcgB4rQqZZfqR738giqpdYxXB2m7I5YLXeUa8/Wt2HpCPOV95lLJUycV7oxMTQ98l2M9U12MK25u5auEFKFPDwUIpc7YrbC/pFaA4MbhuC3iomTqV335OeDuZKr+I6PvLtlnRgUuuPkX1Ao9yk6WJcy8OORWhVnnUtG84NV5+Ai16ra79KL4haSOPdk6poU3PAN0mGZEYEGbcl1Mkq9Zr8PxRnCpaSb09RKoMNxvziveGh4IMpTlLHbku7OnaL07Ge9TERlGygl1opBDGxU9N2NbjJDFZSbCedgWdK7qI2cLF1a0Yb2ioplGlQ3f5c+/NbVOf26XWdSlVz8pxkvat8CHZJpuxJGWI8lYsJqZscJenT7H5l5EgG67ATuk3hgcjrC2p9Fldo/eRvvXmVVla9pEyDFc4ACV7HxXGqYurSSs+8smXsFRpQjOlFJt7DYUW0kUdZoI2gy8FlDK2yce4q2ktaPaVp6wIW1TyjQnrdu0XLSj1lDfk4c1uxlGSvF3JJTXA5LICkAIAQAgBACAEAIAQAgEucAgItIrOGzrOA7wsZTjBXk7Cz1lVSbStyYJ79S0KuU6MOjpIuVVIriK/XIbvVcyrlWtLo2j5/v3DSRCCcSSeK5lStKbvJtk2Ohi8s4mwOYoUjJESluwdLYfJe9NbzOnzqiXWjM2SobYr3gmUmg8yrPg+ky0cJG+Lgut+RsWVa1oN3Fb5UTD2eb/aHbr3/ZV3Fu0C65b04KPavI0VagtuRR7jhP4TgVz6Wm8N5wcnPjFOg/WWjtWlFxNaiOQ1Z2J1Tkh7pGRu7to2kLr5Ha46V93xRBOoMGHDvlpYC4Eu2nPOZzmSu/Occ16USULVSlqMSDXZ+6u9t7W8zj4L1odO+5M6eSlavn+ym+5HK5b/Z4g1dGfJTh39rF9ZGBl/N03+JeZmbP0gMD9pl81acHtOvwlWmm+34F0KxmCMciOYW5LUyuUvvI9q8ymso3SeP4B4FVrFuyRb+EP3MX+L4Gph7NuK0XvKc9A+GLyziLHbstyyhVlF3i7EOJIg1hFZk6e44roUsqV467PtI0lnR7SEddveF0qWVqUummvEXLai11Df7wBXRp1qdToSTJJ7IoORC9ALQAgBACAS+IBmUBV0+0EKEDN05CchieQXhUxNKnolImKu0jOUO3H2l7mQRdk29eiYAjXIDFTTrRm7I6OMyVWwlNTqW0u2jYdpFMc7rRHu3N0G+vivY5p55S3Og0slxcZPzJJN12WJ3HwXGxNPpRZeqUYYvJ1opK62b19UbGBiFwpuxR3GzsSWtXi2BagHWLFgHjBE9JJApXVd8Dj4FblJZ00t7S8SYSzWmZup3/AGdxc2TrzZG9u4K206Cpu6N/H5VqYyKjOKVnfRctX17FIkLrRun6r2OYVlUUa7Ga4E6Uwe/HBcnKGHjGg5p6jrYjK9XE0uJlFJaNV76DVUqCHMcyWYkq1CTUlI0sPVdKpGa2MaqiLehNnm3QdxbgsqytN9/eeuUaSp4iVtT0rseklkLzNE5dGwIRY6gK6m6ceG3UwF54nAfNe0ObBt7dB1sMuLwlSe2TUV5sVWwPRPmfdd5FZ4WKlViltaNKhU4qrGe5p9xm6oc2Devi/eAlhKUuPFWyhRdO+k38qZShjM3Ni1a+vrJkSmQiOo4HcQthnJi7NMi2dh3Iuc5t8sVwsfhXCmm3tO5lHK0MXSUIxas7moDMR3riX0M4rJDF5MgChAhwWSZNhMllfaQjOWqpJY1rQZFxngZGQ+sl0MHG7ztxYOD+FVStKpJXUV4v6E2z9PjMhNPTOvHGTxebL3RtyVjoJ5iuaGVnTeLkqSSS0aN+00DbXxILS6K0OaM3MM92RxXpKSirs08PQnXqKnDWy5qm19HjjRfjrBBaR3FYRr03ouemKwVbCtKrG19W5l3CpTXZEL1NUdmgPPLb06LDpEPTcIRBaW5Ceo7VzsoOaSzXoOpgsPTr4erG3Pjzk+raiCxkwuA3ZnNtZmWYfs1LGoXsfgfn+dy6+Fq9GRdl/P5Nttt/2j+/E9ANIYBhIrslHMdbMteWRG5yuO2YYt+a0sXHVItXBuv06L/MvJ/At7PUm/BadY0TxCrWJhmzZycrYficVJLU9K95bhahzTqgA1GAi5KIaySDTOrLaD5LZp6Hczpq81fejK2aLXPd0ky0M4yM1aMLNuTuyy5fw9KnRi4RS52xW2F+xsIEFhYdzmg92S3iqFFUzz9qGwOfIahnKSr+NnJ05Jvb8S4Y/DUYYDPjBJ2jpt2G1auCyplfQDdjRWdqUVvfg7xXtU004y9x0cWuMwtOqtnNfmvAsSV4nKOSUg6AouCvoJDosV/8VwcG5+M17TTUIx9/edTFvi6FKl1Zz7X9Bys8YbxL3XeRShzZpp6bmnQWdUinqbXmZCqQ6KXYXpNG7yzVtw1WU21Jnay3gKGGhGVKNrt30t+ZOFHGTm3T3+q2yukSo4h6UgnJpPIj5Lg4ytOULSe0tWUcm4ajhs+nGz0bW9fazXw3ZD8yXFktbKv1Eq7ILwvdkjazIOqANvCzTFjE14/pqUGDa2GO86R8fBdrCU7QS2suuTIrC5PdWW5y8NBshR2loAlgAOS70VZJFJlJybk9bM5a2IGNbDGbjePBuXj5LWxUtCiWLg7h86rKs9mhdr+guz9GuwgTm7S7tXhJcHETvM18u1+NxLgtUdHv2kqnU6JDDRDe5rnOABByGZwOC9sJOpnWi2a2TsPTk5VKqvGMW2vI9NqeK50JpdnIKxnNM7+kSr78EuAxbpDuXhiYZ1N9Wk6GS6/E4qLep6H2MzlXRb8NpGsBVWorSaPLGUXRrSg9jKa1tFwZE/oPDMfPmtrBz1xO9wcxFnOi+1eTLCo6NEpEJrm5dUkkZtwKsVGWdBM4uU8PxGKnDZe67HpJdbWcJgvEwXSvAa5tx+RHeleOdBonJeI5PioTerU+x6PqUdj6TJzmbReHdgfkq5jYXSkd/hFh7wjVWzQ/gbBpXKaKkKAWLZIFSDrjgoWskhUgdbdDJ8CveL1dp60Vz49q8zJ2WZEvu6JpcQzETAwnvzVownTZZ+Ej+xivxfAvIsCITpQWtO+6F0CnlFUv953zf81XcX0H2l3ykv8A8/3R+BtmzXFdkUsr6xFyJCibHFjuDh6he1J50ZQ951MEuNo1KPVnLtX0LSS1rnJtYApAikxhDY5590E+iRWdJRW09sPRdWpGC2uxFqhobCaDnKZ4nE+a9K13NtajayhVU8RK2paF2Icp5BY7gfIqKSkpI16EkqifWvMyFmI4Y58zKbQPFWvB9Jll4SfdQ7X5Gl6QOyLTxGK6BUTNWeE6SRtEQKt43RBvrLvlX/QX/KauEeqe5c16bopklpJz8lqx1kCAFmyDiAjU2OGMc45AE8l604ZzSPWjTdSpGC1t2MVUQDoxe8nAF0xned+SrPhYc7sLbl2oqOEVGO2y9y/aNB9tAyJPmuiUszdYxDGjyzmQwcNfmVysTU5ze4veSoLDYBTe5yfw8LG0hQw1oGwSXAbbZSak3Obk9pWw4fS0tjRk0TPErsZMp3ec9h0m+Kye985W90fqesUOHdYBuXcOQM1vR78Nw3IDy6phcfEgn3HGXAqr46lmTO3lP7WFPEr1lZ9qJlb0PpIL267pI4jELUoVM2aZpZPxHEYmFTZfT2PWVdhazEMvY4yB0h5H5KzYSWlxO5wkw/QrL8r818TSR7QQxOQC3SqmDhRRCpMxkH/8XfQ+C4mKpdKJfI/zuTlvcfFfVG9hPwVfkii6h5q8mSJdgVK0oHCVIRGjDRef4SByK9VrSPWn049q8zL2OikPfLDQGQnrVpwnTZaOEi+xh+b4GrZCvYuM9swugU8yFUCVLw7cQearuN6Mu34l3x+nJ3uj8DbtauC2Uwj1lRukhObrlMcRiFnSnmTTNnB1uJrRns29gVbHvwmO1yAPEYFTVjmzaIxtHiq8o9ejsZIksLmoVdeEuLIepxHLX4ArYw+hOW062TUoSlVfqpv37CVIagsbvactq7uxulQsDwWdObZlCOlGOqSDfe4Tlo5ynrCsuD6b7C2cIV/LR/N8GaGBUzzi2I3mR8l0Smspalm2ly13njzVdxq5kl1l3yg87Jt+qPwNc9ufGfquTFlNlqJQM5cF4NWIAhLgSSskiDP2spN2Fd1vMu7MrfwcLzvuO1kGhxmJz3qir/IgVBUj4kO+PeOGIGAw9VZcLG0L7zLhDXz8Sqa1RXi9L+BZ0mzr4cN0R5AaxpcTPYtiTzU2cWjTdWpGnHW2l3mds7Bvxrx90F3ecB5lcDFT5naXXLdVUMHxcdtorsRrYr5NJ1ATXMS0lKpwc5KK2jlgKJ0kR0U6zP0VnwVPMp9p0MrSSqRoR1QSXv1s9KAW4csHiYQHl1pIHQ01rsg8FveMlx8p0/W/eg7WFfHYCpS2wecux6x+8ZLh2RxzGmBcpV3IF8u5+Xmu3hKmmLLnVfLMl325t/fH/wANc2zwb1nBdkpRnbV0JrHNcwzBF08RiPM8loYuNpKRbeDmIvTlRex3XY9fiaGz9J6SCwnOUjxGCrOKhmzaOJlOhxGKnFam7rsZagrUZoA4KESNFegGY/Vd8J8lnHpI9KS567V5mSsm8iI6Uup8wrVhOm+wtPCP7iP5vgbOh0hwdgRMroFOZjqt/vn+o/8A8lXMZ0ZfvaXbG/7b/jH4G0BK4dkUw7io0CxW1boRIsPf0jeDs/FbFXnRjP3HUxq42hTrdWa+1fQs1rnKKt2nSDshtl/U76ea2VzaXadV/Y4NLbN+C+pZNYtdyOaR6YdB3wnyK9KfSR60VepFda8zI2VADnkn3BqG1WvCaZssvCR/YwX4vgaKERPRL+6S6BUDN1QJ0sfE8+aruMfMl2/Eu+UNGTbdUfgbE5rjlMHKOcFhU1mKHHFYomw2Qsk7CxirTRTEjiG3VJg+JxE/ku1goczrZcsi040MJKtLbd+5ftmto1Wsa0NEVsgAMDsVijHNVinVqsqtR1Ja27lPa+IIUPo2vJLziL2jdGJmOS18VO0bbztcH8NxmIdR6orxeoYstRpQ7xzcfAYBV/FTvK24z4Q18+uqa1RXiyVX8b7sMGbyG92ZWGFpuVQ1ckxSqurLVBOXyN1YygdHBbhqVrjFRSSOXUm6k3N627mjUmAIDD/pHoU4YiDNhDuS1cZDOpPqOpkiqoYlReqScX7ypo0UOaDtCqslZ2NOvTdOpKG5mctVBk5sQYTF2e8Yg/nYt7CS0OJZeD1a8J0X29+hmhqqE6kQ2xJyBGJJyIwOPEFWOlPOimVzG4fk+InS3PweleA3aCiwvs7mNJe8SeCBho5+E154iOdTZsZIr8Ti4PY9D9/1sVljqVi+GfiHkfkq1joaFI7PCChohVXY/gaya5drlYucLlNiNI29ZInUMUt2g74XeRXpBc5HrQ01Y9q8zGVG+64n+FWjB9N9hZ+Eb+wj+b4F3Dp8iNa6JT2VlUOnSwdrn+M1XMb0ZdvxLrjP9t/xj8DbrglOOyUAq6w0I8KJqJLD34j5rZpc+nKPvOrhPtcNUpbrSXxLOK6QJ1DFa8dJzIwcpKKK+o2TZfObiX88vCS98RKzzVsN/KUlxvFrVFJFk5a6OeRKaPu3/A7yK9qfTXaj2ofex7V5mUsmW3n3uyPMq2YPpMsXCR/Zw7X5GqYWjLwXQKkZCoj/AGrvf81W8Z92+0u+U9GT/wBPwNk9chFNOMxKmWhGA/NeViRmkxrrSdQE16Qhd2MoQc5KK2mGqeCY8cu4vO3HIePgrPhafOS3FyyvJYbA8VHbaPzNHDqgkyvXeK6hSDM16D01y9euyaDjmc/MLm4qXP7C75BpKlg+Me1t+5aF5M19Co4axrRqACrtSTcrlRxFZ1qsqj2srhD6WltZmGSnxOPouvkyneWd7/gdB/Y5Ob21H4L6nrFBhXWAbl3TjEhACAq7R0QRILm7QR4KJK6aZlCbhJSWtO/cecVA7RLHZscW+iqWKg4TsdjK0U6irR1TSYu0cC/AdLNukO7PwmsMLLNqIwyRW4rFxvqejv8AqRLHExGPhl91rSHS16WwcQrLhJaHE3OEdG1WFRbVbu+hrKJRARJrZNOBccSVuFdTad0YGisNHpZYfdiOhngTh8iq9i6fNlHcXrE2xeAzltipe9ftm4bvXBfUUnQhQcJTWLWmxNhgv3r2tYx0jFN6jvhd5FZ0+kj2w+irHtXmZSzENr3uDmudoCV2UxjnIq0YNWmyy8I19lD83wNNBq0EybfG4sHyK6BUDM1aLtMlsiPH/ZV7GLmS/e0u+M05N/xj8DctVfZTBQCi4IFeQpwSdbZOHcvbDytUtv0HQyZPNxCT1PR3jVaR5wcM33WjvWdGFqmnYeuBo2xXO9W77ifRm3WgDUJLxnznc51WbnNye0cJWNrHmiFWLpQonwO8ivekueu1GxhletBfiXmjJ2bBm+RAwaMe9WvB62d/hJ0KfazQMoDjiXgcDNb5VDPWf/vQ/rVbxn3b7S8ZU/0H6TZkLjlMG2ukcfzvWbTa0Cw/f715WTMXdFPaekhsB0s3aI781t4Om3U07Dq5Gpcbio7lp7iNZCggQXxDm90h8LfqSrThI2i5bzZ4RYjPrxpL1V4v6WLt0W6CXGbQJkHYMTitluyuV+MXKSitb0GGqlvTUm8RheMSX/UeI5LhYqpzW95ecoNYTAcWtyj8zaEyC42tlJiruyGbC0fpIzoh1uJ9PCStGT6ebTv+9B08rvNlToL1Irvek9OAW+cg6gBANx2TaRuQHllKZ0FOe3IPE+/8hcDKtLTddp3F9tk1PbTlb3Ms4oDgRtElxI3TORGTi01sMbUdI+z0mRxE3MM+bSeQ5qy4Spzk95ccqxWJyfxi1pKXz8zT0i0vZXVKSZOvaS6JG6Q9ZwGOWIw9FzcXDn33lzyBVUsK4v1W+56fmaqjVg1wE3snIT02n5quyotbH3FbrYWrCbtCVru3NfyH3Uloyc0/1A88V5qm3sPJ0qu2L7mdZSGayOYUuEthHFVPZfcxFIpcINdpt6p95uzikadRtaD2pYes5rmS1rYzN2SpYhRHOPR9SWm4MBx1E5lWXCyUZtt2LLl6jUq0oqnFt32K+w2lDtbBBAe6C0bWvvSW7x9P2kVj0bi3/Sl3GEotIaKWXlwDOkeb2qRvSM+9cTEpyjJL96S34mjOWA4uKblmx0bdhrBXMEf4rPxBcZ4ao/VZVPR2L/ty7jhruD+9bzU8lqeySsmYt/02M0iuYBa4dIDMEa9YWUcNUTTzT2o5NxkJqWY9DW4qoNYtIghxAAdMk5YDX3rZlQazmtp0nSlx2IUE20vMvmVtA/fM5haTw9X2WcZ5PxX9uXcOCs4OqLD/ABN9VjxFT2WYcixC/py7mRa1pDTBiXXtP3bsnA6jsXrQhJVFdPWj3wlCpHEU86LXOWtPeUNlp6eLRO71teatGDa0nU4RptU7dfwNJDY4fu8tTlvXKvZ3MtZoTpPc4+IVaxr+zfaXbLGjBW64muc5ctIpggvxWSWgHA4gGWI2bOCOKb6ybmWtVSrxY0GYALueA+a6WEhmptlp4O0LRnUe1pL4/AtqtpRhw2MM5NaBIjmrHTjmxSK1jK3HV51N7Yi0NYt6BwacX6BG45+C88TLNh2m9kOhxuLi9ked3avEhWQo+Dn7TdHAfUqu42elI6XCKtz4UlsV37y4ruPchOlmRIcTgtWhHOmjj5OoqriYReq932LSaP8AR9QbkIHarfSjmwSNfGVuOrzqb3/4bBehrAgBACA86t5Qy2PCigGTXScQJyB1nctDH0pThzVc6uTqsFSrUptLOWi+9EFtNhkftGfiCr3FT9lnNlFpmSrYj7Q4tm4EtdNoLtQnlrwK6uFjPNWjUW/A4qi8nqnUkk7SWl9ti8Y2BmBFdyb8iu2U21tBFrKi9M6E1kNzB0gBeTPA4ZSGuS8K1LjLHUyZlDkbndXTWrrRJZYtz+rGZPWC0g+a8ORvedePCWO2m+/6DEex72GXSMPcVDwkt56fxJS2wl3oco1jnuyezkVHI57yHwkpexLvQqNZO6AekBmSMG7O9TyJ+0eT4SLZTff9Ag2UDv8AF/4fVTyP8RH8Sf8Az8foTW2JbMAxjiJzDRh4pyJe0eb4Rz2U13/QIdimOOEV0r5aMG4y1qeRLeQuEdX+2u9kf2UbOXSHPsj1UciXtE/xHP8AtrvfyJlIsUxgB6V57mD5JyGPtMwfCKtspx8RujWRhvnpxZDZcz/Cp5DHe/Ax/iKv7EfH5lTRKv6ZzYRJAb0mIAnomS0aFJTqOLNueNeHqVq0Um2qejtTLKFY9rmk9K4S2taVvciXtHguEdTbTXexECx4eSOl/wCH1Uci/EZ/xI/7fj9Bqm2PLHSD5n4fqnI/xGS4SvbT8foRzZR5vSe3RlgQQcRNYvBy3ntDhJS9aDXvQ2LMxdTmcz6LHkc+o9P4hwz1xl3L5im2ajjFpblPBxBllsUSwc3uHp7CT0Si+5MX+o6XIG9h/mFYchluRj6Vyb7P/VDESqaYDr/3PqnIpeyvAzWUsl7Uv0/QIdW0szkXf7n1Ucil7K8B6SyXuX6PoQTRHiO1kabSTMnrYA45fnFekMPJSSaM6mUsJDDT4iS1aFq0vqNC6BPKMw/FNvmJLplJKS0ALXNYS04F2Dg7PAYjgVo4uWlItvBqlzKlTe0l7tL8zRVHDuQmjdPvOKr2IedJnEypW43FzfXbuI9bExHw4etzpkbh/wDVtZPpKVRHrgXxVCrX2pZq7ZfQ9QqKjXITRuVlOQWKAEAIAQEamUJsQScJoCliWQgkzuhAOwLLQW+6EBMh1JCHuhAVlpKGxjAQANJvmgK6iy6Q8B4hAR6e4XkFyTQ2G4ACAXHOeQGaAYrRoaGi8DmcxrS6JzXuIdHiieY5qLonNluLWk0ljcQ9hwyvD1TOW8lUpvVF9zGqHS2Do9NvvuOkNhkozo7yXRqLXF9zIseO1rWuvsxOIvCfJM6O8KjUeqL7mSKdWsEhoEWHl2hMHYVHGQ3rvPRYSu9UJdzJEOsIDYN0RYRJlPTbh4pxkN6IeFr+xLuZjbPUhgpLrzgGyjSJIAxMxj3LmYZpVm31nbxtKcqdRJNu1LRbqZp6NTYYY7TbMmQ0gupnx3nCdCqtcX3MKvpDQ8aQ5qbowzJbmSKxiNc5hDm5EdYJdDMluIThJ89ToZ5t+ikx1AyHMCWvBBclx2gA8A0IAgicI7iD4oBkPF2ZE8RLvCAciUfGY2SPyQFZBq1salScNU+cigNFFsZCOWHegIMawEJxmRM7Vi4RetHvTxNamrQm0upixYsj33y+Irx5JR9hHi227snVZZJkJ144naTM817RhGPRVhnO1r6DSsbISWRApACAEAIAQAgBACAyv6QGudR3NZ1jIDGWvatfFTUKTbNzJ9SnTxMJ1Oinp2nl/wCrqSDheHCJ9VyFio72W30lk6Wu36foOCrqUe1/ufVQ8ZH2n4mHLsmrd+n6C/1RSXZk98QrB4yG9hZTyfDo+EQFnYxzu/iPovN4un1h5bwi1X7jvs3F2t5n0TldPrI9O4Xc+457NxNrPFOVQ3D09h9zAWaibW+KcrhuI9P0Nz8Bfs2/tN5FRyuG4j0/R9l+AoWaf22j+kqOWR3GPp+l7D70Asy7K+PwlOVx3EPhBDXmPvRFhVYXlrQQMHHEdkr1lWUVdo9HjlQqVqslfoeKY/7OP7TeRXnyqG4hZeov1X4HDZ2Ltb4+inlcDL07h9qY06oIv8PP6LJYmBmsuYV7+4T+qqQ3IHuePVZrFQ2My9JYCp0mvfH6HPs1KGqJ3P8Aqs+VR9vzJWIyc9sO76Ci6lDXF5krNYvdMhwybPZDwOin0tvvRRtw+izWKl7YWCya9UYd/wBRLq2pUgL79XuN1Ze6slip+15D0Xk5+qv1P5jgr+ljG+7vY3/1U8qn7XkR6Jye/VX6n8y7sVWUSJSfvDM3RLRA3au5beGqym2pHEy1gKGGUJUVa976b7j1lq2zgnUAIAQAgBACAEAIAQAgBACAzFrIky1u9czK082hbe0SjPw4IzVblN6jK47JeYuLWJJwhSDnR70z7bAd6Aa5lRxjFgEMJnMCrqi7QC6lwD0jpMWZiqcYreD/ADXSraIFhxytTrP/AI/I00pYLna9JXzhUoXEhqm5J2W5RcBhsQXYktClNi5wMGsKW3sJzmIjQRLJZQk7jOYx0AIXrnNEZ7F0JlyIw/xSnxXSyXU+3t1ESm3rZ6RBOiOCsJgLQAgBACAEAIAQAgBACAEAIDH2mf8AejcFxcsvmwXWyUVIiLg5pIoY5LF6NZIuRWN0ZIHIgJBKm0QOMJ1rB22Eg5EQDQpZDFFyxsQNRDqXpEGcqI/eg7n+YW9iOgWLKGilV7YeRpZrQsV0QZrLQDrnFYpIyE3CdayzkgHRHametwOFjkzosAFIFgrG2kgZcJHcvVO6MWAOLPjC6GTP9QuxmJ6HReqOCswHUAIAQAgBACAEAIAQAgBACAxFojOMeC4WWHzodjJRChsC4cpMyHcF56WBuJEWUYmQ3eKzsiB2GsJWJFzWBJwqUQdmo2hgpMRtxledsCytqRlHS0jPWfGmD/LJ5kLexPR953spy+yqfnS7omhJWlYrtx04Lz1mZwyQkHFSkBM0AXlNgJeJqVoAAqSGIitWUGYjbMXQ/jC6uS/9R7mYno1H6o4KxgcQAgBACAEAIAQAgBACAEAIDD1/+2dwXByx049jJRCGS4m0kLymwOmU1jpsZisFjpAoFQ0Ac5ErgavLOwFNcoaIHHrGJBGppkw/C4+C9aemR60FerBda8yjqN2n/pDzC3MQtHvOtlD7mp/yvyL+G2ZWnJ2RwkPvXjEyEELJMyAIAmlgJcVKByamxB06kWshs4VJAwMCNzwunk1/zEfeYnotEOgOCswHkAIAQAgBACAEAIAQAgBABQGFr8/fOXByuufHsCIUMrjSRkLcsUSJDZlTeyJOuKhIkW3BYPSBIxWWpAUQFjpAFCGdcURBCrd33bvhXvQXORsYTTXh2op6i65/yx5raxGpHUyh9zP/AJX5GihZrRlqOCOPKwijIQ4qUiWE1JAmakkUQoJEKSAmpIZ0FDEYjbd48wt3AO1eHaGeh1cfu28FayCSgBACAEAIAQAgBACAEAIAKAwtoP2zuC4WV+nHsYILCuM0SKcVikZA04lHqJBoRsC3LFEhOSawImVNkBTTtUOwFOcoSMGVNbvm1+xrSTvOoLboqzXWb2Ag3Xh2oh1G4dIR/Lb54+a9MQub7zcxks/DOS/uSNAAtG5xjr0QEvCIyEkrJEM6wIwdeVCQGyVmQdkgYpYkEeKcDxHmFu4L7+HaYs9Dqz9m3grWCWgBACAEAIAQAgBACAEAIAKAwVoHffOXCyr95HsBXtcuS0Sdc9QkShbTisWtBIsOWDTJuKUEnCQN6lJsXElymxB175KErkjESNPBuJ26hxXoopaWZQpt6WQqTJ8oUPETvPftI2bprOF1epL3I6dH+Xi6ktdrJdu35d4int6KIx7RgBI7xrWdN58WmY4Waq050ZO2dpXatXfqLeBGDgCCCCtWcGnpOZKMoScZKzWw7EKRRAOREjZKzSIY4CsGQNucs0gAE0egBEdkkUQxLoqyUDG4y+JMd48wtvBxfHw7SLno1V/s28FaSSWgBACAEAIAQAgBACAEAIDhQHmFsqwMGORccQROcjLhgFyMfQlUqJrcdLA4CGIi5SqKNtm0o21/h+zdyPotPkVR7DaeSqKemvH9+84a9OqG7kfROQ1NxnHJmG214+HzFfr937o81jyGXX3GforDPVWXh8xLq8iHKH4/VFg2t/czNZKwe2t4xA13G7DfH1U8i6n3fQlZMwG2t/2j8hH66jbGj+kn5pyLqZ6rJ2Tl69/8kH65jbR+BRyP8L8TLkGT9kl+s46sYjs3kcGAKVhraovxCwuEj0VD3zFMpDcnuiuGwAAKHh6vqx8yJJL7uVOPv095Oo9bQ2CTYbx3DFeUsHWk7teDOdVwTqO7rQ/UORK7YRIw3nksVga6d15Mxjk+K/rQ7yufTADNnSM3SBHJbCwtX1o39zN1UqUlarUpy7Xp79Y26tY2oz4tWSwf4WekcHk71pL9YtleRhmxp7iPmsXgdyfcRLJ2Tn0atv8AJMdFfu1wvFY8hl19x4vJOFequvD5i/aE/ujz+ix5E/2iPQ1F6qy8PmJNoP5Z5/RORv8AaJ9CQ/vLw+Z02iP7s8/oo5G95PoKP91fv3jcS0P8s8/oso4VraT6BT/qLu+pz2hZrBCnk0thryyFNeuvEkUKtWRXtY2cy4eq2MJRlGtFs1cTkqrQpuo2mluZ65V4lDbwXeOYSUAIAQAgBACAEAIAQAgBACAr6bVEOL1gCgIzbNwR7oQCvZ6D2QgEmzcHshBY57NQeyEFjvs3B7IQB7OQeyEFjhs3B7IQWOezMHshBYULNweyEFg9nIPZCA6LOweyOSA6LPQeyEAez0HshAcNnYPZCASbNweyEFhJsxB7IQWEGysHshBYQbJwOyEAg2QgdkILiDY6B2QlibveOUKysGG68AJqLIlyk1Zs0TGyElJiKQAgBACAEAID/9k="/>
          <p:cNvSpPr>
            <a:spLocks noChangeAspect="1" noChangeArrowheads="1"/>
          </p:cNvSpPr>
          <p:nvPr/>
        </p:nvSpPr>
        <p:spPr bwMode="auto">
          <a:xfrm>
            <a:off x="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dirty="0"/>
          </a:p>
        </p:txBody>
      </p:sp>
      <p:sp>
        <p:nvSpPr>
          <p:cNvPr id="43012" name="AutoShape 6" descr="data:image/jpeg;base64,/9j/4AAQSkZJRgABAQAAAQABAAD/2wCEAAkGBxQSEhUUExQUFBUXFBcUFxQXFBQUFBUXFxgWFhQUFBQYHCggGBolHBQVITEhJSkrLi4uFx8zODMsNygtLisBCgoKDg0OGxAQGywkHyQsLCwsLCwsLSwsLCwsLCwvLCwsLCwsLCwsLCwsLCwsLCwsLCwsLCwsLCwsLCwsLCwsLP/AABEIALYBFQMBEQACEQEDEQH/xAAbAAABBQEBAAAAAAAAAAAAAAAAAgMEBQYBB//EAEYQAAECAgYGBwUEBwgDAAAAAAEAAgMRBAUGEiExIkFRYXGREzJSgaGx0RZCcsHhFCOS8AcVM1NiY4IkNENzg5OissLS8f/EABoBAQACAwEAAAAAAAAAAAAAAAABBgIEBQP/xABCEQACAQIBBgoHBgUFAQEAAAAAAQIDEQQFEiExQVEGExQiMmFxkaGxFUJSgcHR4SMzYnKS8BYkQ1OCNDVzovFjJf/aAAwDAQACEQMRAD8A9xQAgBACAEAIAQAgBACA4XAICPGpzGYucBxICArKRaeC3J174QXeSAo2/pAY+J0cNjyccTJowz3rRq46FNXs2dStkmvRocdNq2jRt0kWFbyI2M5j4RLZyBZpEYA6Q79Swp5Qi1eSsjNZLjOhCpCaTktUtG3Y/mW7LcQNYeOLHei9ljqD9Y8XkrE7l+pfMdbbajdo/hd6LJYui9pHovFex4r5nTbWjdvwPop5VS9oj0Zi/YfgcbbajH3j+F3oo5XR9ol5LxS9XxXzI1Nt3Ca09G18Q7A0jmTgFhPHUo6nczhkmu39paK3tryGYFuh0fSPhloGYBDiMZGW1ecco03LNadzCpk6axKw8Gm3qerZcsautlR4omHbjMES4zW7CpGfRPDFYOthpKNVWvqLiBWcN/VcDwIKzNYlNiA5FAKQAgBACAEAIAQAgBACAEAIAQAgBACAEBwlAMRqaxubgO9Q2oq70ArKRaFg6uK0amUsPD1r9mkXKyPaCIcgB4rQqZZfqR738giqpdYxXB2m7I5YLXeUa8/Wt2HpCPOV95lLJUycV7oxMTQ98l2M9U12MK25u5auEFKFPDwUIpc7YrbC/pFaA4MbhuC3iomTqV335OeDuZKr+I6PvLtlnRgUuuPkX1Ao9yk6WJcy8OORWhVnnUtG84NV5+Ai16ra79KL4haSOPdk6poU3PAN0mGZEYEGbcl1Mkq9Zr8PxRnCpaSb09RKoMNxvziveGh4IMpTlLHbku7OnaL07Ge9TERlGygl1opBDGxU9N2NbjJDFZSbCedgWdK7qI2cLF1a0Yb2ioplGlQ3f5c+/NbVOf26XWdSlVz8pxkvat8CHZJpuxJGWI8lYsJqZscJenT7H5l5EgG67ATuk3hgcjrC2p9Fldo/eRvvXmVVla9pEyDFc4ACV7HxXGqYurSSs+8smXsFRpQjOlFJt7DYUW0kUdZoI2gy8FlDK2yce4q2ktaPaVp6wIW1TyjQnrdu0XLSj1lDfk4c1uxlGSvF3JJTXA5LICkAIAQAgBACAEAIAQAgEucAgItIrOGzrOA7wsZTjBXk7Cz1lVSbStyYJ79S0KuU6MOjpIuVVIriK/XIbvVcyrlWtLo2j5/v3DSRCCcSSeK5lStKbvJtk2Ohi8s4mwOYoUjJESluwdLYfJe9NbzOnzqiXWjM2SobYr3gmUmg8yrPg+ky0cJG+Lgut+RsWVa1oN3Fb5UTD2eb/aHbr3/ZV3Fu0C65b04KPavI0VagtuRR7jhP4TgVz6Wm8N5wcnPjFOg/WWjtWlFxNaiOQ1Z2J1Tkh7pGRu7to2kLr5Ha46V93xRBOoMGHDvlpYC4Eu2nPOZzmSu/Occ16USULVSlqMSDXZ+6u9t7W8zj4L1odO+5M6eSlavn+ym+5HK5b/Z4g1dGfJTh39rF9ZGBl/N03+JeZmbP0gMD9pl81acHtOvwlWmm+34F0KxmCMciOYW5LUyuUvvI9q8ymso3SeP4B4FVrFuyRb+EP3MX+L4Gph7NuK0XvKc9A+GLyziLHbstyyhVlF3i7EOJIg1hFZk6e44roUsqV467PtI0lnR7SEddveF0qWVqUummvEXLai11Df7wBXRp1qdToSTJJ7IoORC9ALQAgBACAS+IBmUBV0+0EKEDN05CchieQXhUxNKnolImKu0jOUO3H2l7mQRdk29eiYAjXIDFTTrRm7I6OMyVWwlNTqW0u2jYdpFMc7rRHu3N0G+vivY5p55S3Og0slxcZPzJJN12WJ3HwXGxNPpRZeqUYYvJ1opK62b19UbGBiFwpuxR3GzsSWtXi2BagHWLFgHjBE9JJApXVd8Dj4FblJZ00t7S8SYSzWmZup3/AGdxc2TrzZG9u4K206Cpu6N/H5VqYyKjOKVnfRctX17FIkLrRun6r2OYVlUUa7Ga4E6Uwe/HBcnKGHjGg5p6jrYjK9XE0uJlFJaNV76DVUqCHMcyWYkq1CTUlI0sPVdKpGa2MaqiLehNnm3QdxbgsqytN9/eeuUaSp4iVtT0rseklkLzNE5dGwIRY6gK6m6ceG3UwF54nAfNe0ObBt7dB1sMuLwlSe2TUV5sVWwPRPmfdd5FZ4WKlViltaNKhU4qrGe5p9xm6oc2Devi/eAlhKUuPFWyhRdO+k38qZShjM3Ni1a+vrJkSmQiOo4HcQthnJi7NMi2dh3Iuc5t8sVwsfhXCmm3tO5lHK0MXSUIxas7moDMR3riX0M4rJDF5MgChAhwWSZNhMllfaQjOWqpJY1rQZFxngZGQ+sl0MHG7ztxYOD+FVStKpJXUV4v6E2z9PjMhNPTOvHGTxebL3RtyVjoJ5iuaGVnTeLkqSSS0aN+00DbXxILS6K0OaM3MM92RxXpKSirs08PQnXqKnDWy5qm19HjjRfjrBBaR3FYRr03ouemKwVbCtKrG19W5l3CpTXZEL1NUdmgPPLb06LDpEPTcIRBaW5Ceo7VzsoOaSzXoOpgsPTr4erG3Pjzk+raiCxkwuA3ZnNtZmWYfs1LGoXsfgfn+dy6+Fq9GRdl/P5Nttt/2j+/E9ANIYBhIrslHMdbMteWRG5yuO2YYt+a0sXHVItXBuv06L/MvJ/At7PUm/BadY0TxCrWJhmzZycrYficVJLU9K95bhahzTqgA1GAi5KIaySDTOrLaD5LZp6Hczpq81fejK2aLXPd0ky0M4yM1aMLNuTuyy5fw9KnRi4RS52xW2F+xsIEFhYdzmg92S3iqFFUzz9qGwOfIahnKSr+NnJ05Jvb8S4Y/DUYYDPjBJ2jpt2G1auCyplfQDdjRWdqUVvfg7xXtU004y9x0cWuMwtOqtnNfmvAsSV4nKOSUg6AouCvoJDosV/8VwcG5+M17TTUIx9/edTFvi6FKl1Zz7X9Bys8YbxL3XeRShzZpp6bmnQWdUinqbXmZCqQ6KXYXpNG7yzVtw1WU21Jnay3gKGGhGVKNrt30t+ZOFHGTm3T3+q2yukSo4h6UgnJpPIj5Lg4ytOULSe0tWUcm4ajhs+nGz0bW9fazXw3ZD8yXFktbKv1Eq7ILwvdkjazIOqANvCzTFjE14/pqUGDa2GO86R8fBdrCU7QS2suuTIrC5PdWW5y8NBshR2loAlgAOS70VZJFJlJybk9bM5a2IGNbDGbjePBuXj5LWxUtCiWLg7h86rKs9mhdr+guz9GuwgTm7S7tXhJcHETvM18u1+NxLgtUdHv2kqnU6JDDRDe5rnOABByGZwOC9sJOpnWi2a2TsPTk5VKqvGMW2vI9NqeK50JpdnIKxnNM7+kSr78EuAxbpDuXhiYZ1N9Wk6GS6/E4qLep6H2MzlXRb8NpGsBVWorSaPLGUXRrSg9jKa1tFwZE/oPDMfPmtrBz1xO9wcxFnOi+1eTLCo6NEpEJrm5dUkkZtwKsVGWdBM4uU8PxGKnDZe67HpJdbWcJgvEwXSvAa5tx+RHeleOdBonJeI5PioTerU+x6PqUdj6TJzmbReHdgfkq5jYXSkd/hFh7wjVWzQ/gbBpXKaKkKAWLZIFSDrjgoWskhUgdbdDJ8CveL1dp60Vz49q8zJ2WZEvu6JpcQzETAwnvzVownTZZ+Ej+xivxfAvIsCITpQWtO+6F0CnlFUv953zf81XcX0H2l3ykv8A8/3R+BtmzXFdkUsr6xFyJCibHFjuDh6he1J50ZQ951MEuNo1KPVnLtX0LSS1rnJtYApAikxhDY5590E+iRWdJRW09sPRdWpGC2uxFqhobCaDnKZ4nE+a9K13NtajayhVU8RK2paF2Icp5BY7gfIqKSkpI16EkqifWvMyFmI4Y58zKbQPFWvB9Jll4SfdQ7X5Gl6QOyLTxGK6BUTNWeE6SRtEQKt43RBvrLvlX/QX/KauEeqe5c16bopklpJz8lqx1kCAFmyDiAjU2OGMc45AE8l604ZzSPWjTdSpGC1t2MVUQDoxe8nAF0xned+SrPhYc7sLbl2oqOEVGO2y9y/aNB9tAyJPmuiUszdYxDGjyzmQwcNfmVysTU5ze4veSoLDYBTe5yfw8LG0hQw1oGwSXAbbZSak3Obk9pWw4fS0tjRk0TPErsZMp3ec9h0m+Kye985W90fqesUOHdYBuXcOQM1vR78Nw3IDy6phcfEgn3HGXAqr46lmTO3lP7WFPEr1lZ9qJlb0PpIL267pI4jELUoVM2aZpZPxHEYmFTZfT2PWVdhazEMvY4yB0h5H5KzYSWlxO5wkw/QrL8r818TSR7QQxOQC3SqmDhRRCpMxkH/8XfQ+C4mKpdKJfI/zuTlvcfFfVG9hPwVfkii6h5q8mSJdgVK0oHCVIRGjDRef4SByK9VrSPWn049q8zL2OikPfLDQGQnrVpwnTZaOEi+xh+b4GrZCvYuM9swugU8yFUCVLw7cQearuN6Mu34l3x+nJ3uj8DbtauC2Uwj1lRukhObrlMcRiFnSnmTTNnB1uJrRns29gVbHvwmO1yAPEYFTVjmzaIxtHiq8o9ejsZIksLmoVdeEuLIepxHLX4ArYw+hOW062TUoSlVfqpv37CVIagsbvactq7uxulQsDwWdObZlCOlGOqSDfe4Tlo5ynrCsuD6b7C2cIV/LR/N8GaGBUzzi2I3mR8l0Smspalm2ly13njzVdxq5kl1l3yg87Jt+qPwNc9ufGfquTFlNlqJQM5cF4NWIAhLgSSskiDP2spN2Fd1vMu7MrfwcLzvuO1kGhxmJz3qir/IgVBUj4kO+PeOGIGAw9VZcLG0L7zLhDXz8Sqa1RXi9L+BZ0mzr4cN0R5AaxpcTPYtiTzU2cWjTdWpGnHW2l3mds7Bvxrx90F3ecB5lcDFT5naXXLdVUMHxcdtorsRrYr5NJ1ATXMS0lKpwc5KK2jlgKJ0kR0U6zP0VnwVPMp9p0MrSSqRoR1QSXv1s9KAW4csHiYQHl1pIHQ01rsg8FveMlx8p0/W/eg7WFfHYCpS2wecux6x+8ZLh2RxzGmBcpV3IF8u5+Xmu3hKmmLLnVfLMl325t/fH/wANc2zwb1nBdkpRnbV0JrHNcwzBF08RiPM8loYuNpKRbeDmIvTlRex3XY9fiaGz9J6SCwnOUjxGCrOKhmzaOJlOhxGKnFam7rsZagrUZoA4KESNFegGY/Vd8J8lnHpI9KS567V5mSsm8iI6Uup8wrVhOm+wtPCP7iP5vgbOh0hwdgRMroFOZjqt/vn+o/8A8lXMZ0ZfvaXbG/7b/jH4G0BK4dkUw7io0CxW1boRIsPf0jeDs/FbFXnRjP3HUxq42hTrdWa+1fQs1rnKKt2nSDshtl/U76ea2VzaXadV/Y4NLbN+C+pZNYtdyOaR6YdB3wnyK9KfSR60VepFda8zI2VADnkn3BqG1WvCaZssvCR/YwX4vgaKERPRL+6S6BUDN1QJ0sfE8+aruMfMl2/Eu+UNGTbdUfgbE5rjlMHKOcFhU1mKHHFYomw2Qsk7CxirTRTEjiG3VJg+JxE/ku1goczrZcsi040MJKtLbd+5ftmto1Wsa0NEVsgAMDsVijHNVinVqsqtR1Ja27lPa+IIUPo2vJLziL2jdGJmOS18VO0bbztcH8NxmIdR6orxeoYstRpQ7xzcfAYBV/FTvK24z4Q18+uqa1RXiyVX8b7sMGbyG92ZWGFpuVQ1ckxSqurLVBOXyN1YygdHBbhqVrjFRSSOXUm6k3N627mjUmAIDD/pHoU4YiDNhDuS1cZDOpPqOpkiqoYlReqScX7ypo0UOaDtCqslZ2NOvTdOpKG5mctVBk5sQYTF2e8Yg/nYt7CS0OJZeD1a8J0X29+hmhqqE6kQ2xJyBGJJyIwOPEFWOlPOimVzG4fk+InS3PweleA3aCiwvs7mNJe8SeCBho5+E154iOdTZsZIr8Ti4PY9D9/1sVljqVi+GfiHkfkq1joaFI7PCChohVXY/gaya5drlYucLlNiNI29ZInUMUt2g74XeRXpBc5HrQ01Y9q8zGVG+64n+FWjB9N9hZ+Eb+wj+b4F3Dp8iNa6JT2VlUOnSwdrn+M1XMb0ZdvxLrjP9t/xj8DbrglOOyUAq6w0I8KJqJLD34j5rZpc+nKPvOrhPtcNUpbrSXxLOK6QJ1DFa8dJzIwcpKKK+o2TZfObiX88vCS98RKzzVsN/KUlxvFrVFJFk5a6OeRKaPu3/A7yK9qfTXaj2ofex7V5mUsmW3n3uyPMq2YPpMsXCR/Zw7X5GqYWjLwXQKkZCoj/AGrvf81W8Z92+0u+U9GT/wBPwNk9chFNOMxKmWhGA/NeViRmkxrrSdQE16Qhd2MoQc5KK2mGqeCY8cu4vO3HIePgrPhafOS3FyyvJYbA8VHbaPzNHDqgkyvXeK6hSDM16D01y9euyaDjmc/MLm4qXP7C75BpKlg+Me1t+5aF5M19Co4axrRqACrtSTcrlRxFZ1qsqj2srhD6WltZmGSnxOPouvkyneWd7/gdB/Y5Ob21H4L6nrFBhXWAbl3TjEhACAq7R0QRILm7QR4KJK6aZlCbhJSWtO/cecVA7RLHZscW+iqWKg4TsdjK0U6irR1TSYu0cC/AdLNukO7PwmsMLLNqIwyRW4rFxvqejv8AqRLHExGPhl91rSHS16WwcQrLhJaHE3OEdG1WFRbVbu+hrKJRARJrZNOBccSVuFdTad0YGisNHpZYfdiOhngTh8iq9i6fNlHcXrE2xeAzltipe9ftm4bvXBfUUnQhQcJTWLWmxNhgv3r2tYx0jFN6jvhd5FZ0+kj2w+irHtXmZSzENr3uDmudoCV2UxjnIq0YNWmyy8I19lD83wNNBq0EybfG4sHyK6BUDM1aLtMlsiPH/ZV7GLmS/e0u+M05N/xj8DctVfZTBQCi4IFeQpwSdbZOHcvbDytUtv0HQyZPNxCT1PR3jVaR5wcM33WjvWdGFqmnYeuBo2xXO9W77ifRm3WgDUJLxnznc51WbnNye0cJWNrHmiFWLpQonwO8ivekueu1GxhletBfiXmjJ2bBm+RAwaMe9WvB62d/hJ0KfazQMoDjiXgcDNb5VDPWf/vQ/rVbxn3b7S8ZU/0H6TZkLjlMG2ukcfzvWbTa0Cw/f715WTMXdFPaekhsB0s3aI781t4Om3U07Dq5Gpcbio7lp7iNZCggQXxDm90h8LfqSrThI2i5bzZ4RYjPrxpL1V4v6WLt0W6CXGbQJkHYMTitluyuV+MXKSitb0GGqlvTUm8RheMSX/UeI5LhYqpzW95ecoNYTAcWtyj8zaEyC42tlJiruyGbC0fpIzoh1uJ9PCStGT6ebTv+9B08rvNlToL1Irvek9OAW+cg6gBANx2TaRuQHllKZ0FOe3IPE+/8hcDKtLTddp3F9tk1PbTlb3Ms4oDgRtElxI3TORGTi01sMbUdI+z0mRxE3MM+bSeQ5qy4Spzk95ccqxWJyfxi1pKXz8zT0i0vZXVKSZOvaS6JG6Q9ZwGOWIw9FzcXDn33lzyBVUsK4v1W+56fmaqjVg1wE3snIT02n5quyotbH3FbrYWrCbtCVru3NfyH3Uloyc0/1A88V5qm3sPJ0qu2L7mdZSGayOYUuEthHFVPZfcxFIpcINdpt6p95uzikadRtaD2pYes5rmS1rYzN2SpYhRHOPR9SWm4MBx1E5lWXCyUZtt2LLl6jUq0oqnFt32K+w2lDtbBBAe6C0bWvvSW7x9P2kVj0bi3/Sl3GEotIaKWXlwDOkeb2qRvSM+9cTEpyjJL96S34mjOWA4uKblmx0bdhrBXMEf4rPxBcZ4ao/VZVPR2L/ty7jhruD+9bzU8lqeySsmYt/02M0iuYBa4dIDMEa9YWUcNUTTzT2o5NxkJqWY9DW4qoNYtIghxAAdMk5YDX3rZlQazmtp0nSlx2IUE20vMvmVtA/fM5haTw9X2WcZ5PxX9uXcOCs4OqLD/ABN9VjxFT2WYcixC/py7mRa1pDTBiXXtP3bsnA6jsXrQhJVFdPWj3wlCpHEU86LXOWtPeUNlp6eLRO71teatGDa0nU4RptU7dfwNJDY4fu8tTlvXKvZ3MtZoTpPc4+IVaxr+zfaXbLGjBW64muc5ctIpggvxWSWgHA4gGWI2bOCOKb6ybmWtVSrxY0GYALueA+a6WEhmptlp4O0LRnUe1pL4/AtqtpRhw2MM5NaBIjmrHTjmxSK1jK3HV51N7Yi0NYt6BwacX6BG45+C88TLNh2m9kOhxuLi9ked3avEhWQo+Dn7TdHAfUqu42elI6XCKtz4UlsV37y4ruPchOlmRIcTgtWhHOmjj5OoqriYReq932LSaP8AR9QbkIHarfSjmwSNfGVuOrzqb3/4bBehrAgBACA86t5Qy2PCigGTXScQJyB1nctDH0pThzVc6uTqsFSrUptLOWi+9EFtNhkftGfiCr3FT9lnNlFpmSrYj7Q4tm4EtdNoLtQnlrwK6uFjPNWjUW/A4qi8nqnUkk7SWl9ti8Y2BmBFdyb8iu2U21tBFrKi9M6E1kNzB0gBeTPA4ZSGuS8K1LjLHUyZlDkbndXTWrrRJZYtz+rGZPWC0g+a8ORvedePCWO2m+/6DEex72GXSMPcVDwkt56fxJS2wl3oco1jnuyezkVHI57yHwkpexLvQqNZO6AekBmSMG7O9TyJ+0eT4SLZTff9Ag2UDv8AF/4fVTyP8RH8Sf8Az8foTW2JbMAxjiJzDRh4pyJe0eb4Rz2U13/QIdimOOEV0r5aMG4y1qeRLeQuEdX+2u9kf2UbOXSHPsj1UciXtE/xHP8AtrvfyJlIsUxgB6V57mD5JyGPtMwfCKtspx8RujWRhvnpxZDZcz/Cp5DHe/Ax/iKv7EfH5lTRKv6ZzYRJAb0mIAnomS0aFJTqOLNueNeHqVq0Um2qejtTLKFY9rmk9K4S2taVvciXtHguEdTbTXexECx4eSOl/wCH1Uci/EZ/xI/7fj9Bqm2PLHSD5n4fqnI/xGS4SvbT8foRzZR5vSe3RlgQQcRNYvBy3ntDhJS9aDXvQ2LMxdTmcz6LHkc+o9P4hwz1xl3L5im2ajjFpblPBxBllsUSwc3uHp7CT0Si+5MX+o6XIG9h/mFYchluRj6Vyb7P/VDESqaYDr/3PqnIpeyvAzWUsl7Uv0/QIdW0szkXf7n1Ucil7K8B6SyXuX6PoQTRHiO1kabSTMnrYA45fnFekMPJSSaM6mUsJDDT4iS1aFq0vqNC6BPKMw/FNvmJLplJKS0ALXNYS04F2Dg7PAYjgVo4uWlItvBqlzKlTe0l7tL8zRVHDuQmjdPvOKr2IedJnEypW43FzfXbuI9bExHw4etzpkbh/wDVtZPpKVRHrgXxVCrX2pZq7ZfQ9QqKjXITRuVlOQWKAEAIAQEamUJsQScJoCliWQgkzuhAOwLLQW+6EBMh1JCHuhAVlpKGxjAQANJvmgK6iy6Q8B4hAR6e4XkFyTQ2G4ACAXHOeQGaAYrRoaGi8DmcxrS6JzXuIdHiieY5qLonNluLWk0ljcQ9hwyvD1TOW8lUpvVF9zGqHS2Do9NvvuOkNhkozo7yXRqLXF9zIseO1rWuvsxOIvCfJM6O8KjUeqL7mSKdWsEhoEWHl2hMHYVHGQ3rvPRYSu9UJdzJEOsIDYN0RYRJlPTbh4pxkN6IeFr+xLuZjbPUhgpLrzgGyjSJIAxMxj3LmYZpVm31nbxtKcqdRJNu1LRbqZp6NTYYY7TbMmQ0gupnx3nCdCqtcX3MKvpDQ8aQ5qbowzJbmSKxiNc5hDm5EdYJdDMluIThJ89ToZ5t+ikx1AyHMCWvBBclx2gA8A0IAgicI7iD4oBkPF2ZE8RLvCAciUfGY2SPyQFZBq1salScNU+cigNFFsZCOWHegIMawEJxmRM7Vi4RetHvTxNamrQm0upixYsj33y+Irx5JR9hHi227snVZZJkJ144naTM817RhGPRVhnO1r6DSsbISWRApACAEAIAQAgBACAyv6QGudR3NZ1jIDGWvatfFTUKTbNzJ9SnTxMJ1Oinp2nl/wCrqSDheHCJ9VyFio72W30lk6Wu36foOCrqUe1/ufVQ8ZH2n4mHLsmrd+n6C/1RSXZk98QrB4yG9hZTyfDo+EQFnYxzu/iPovN4un1h5bwi1X7jvs3F2t5n0TldPrI9O4Xc+457NxNrPFOVQ3D09h9zAWaibW+KcrhuI9P0Nz8Bfs2/tN5FRyuG4j0/R9l+AoWaf22j+kqOWR3GPp+l7D70Asy7K+PwlOVx3EPhBDXmPvRFhVYXlrQQMHHEdkr1lWUVdo9HjlQqVqslfoeKY/7OP7TeRXnyqG4hZeov1X4HDZ2Ltb4+inlcDL07h9qY06oIv8PP6LJYmBmsuYV7+4T+qqQ3IHuePVZrFQ2My9JYCp0mvfH6HPs1KGqJ3P8Aqs+VR9vzJWIyc9sO76Ci6lDXF5krNYvdMhwybPZDwOin0tvvRRtw+izWKl7YWCya9UYd/wBRLq2pUgL79XuN1Ze6slip+15D0Xk5+qv1P5jgr+ljG+7vY3/1U8qn7XkR6Jye/VX6n8y7sVWUSJSfvDM3RLRA3au5beGqym2pHEy1gKGGUJUVa976b7j1lq2zgnUAIAQAgBACAEAIAQAgBACAzFrIky1u9czK082hbe0SjPw4IzVblN6jK47JeYuLWJJwhSDnR70z7bAd6Aa5lRxjFgEMJnMCrqi7QC6lwD0jpMWZiqcYreD/ADXSraIFhxytTrP/AI/I00pYLna9JXzhUoXEhqm5J2W5RcBhsQXYktClNi5wMGsKW3sJzmIjQRLJZQk7jOYx0AIXrnNEZ7F0JlyIw/xSnxXSyXU+3t1ESm3rZ6RBOiOCsJgLQAgBACAEAIAQAgBACAEAIDH2mf8AejcFxcsvmwXWyUVIiLg5pIoY5LF6NZIuRWN0ZIHIgJBKm0QOMJ1rB22Eg5EQDQpZDFFyxsQNRDqXpEGcqI/eg7n+YW9iOgWLKGilV7YeRpZrQsV0QZrLQDrnFYpIyE3CdayzkgHRHametwOFjkzosAFIFgrG2kgZcJHcvVO6MWAOLPjC6GTP9QuxmJ6HReqOCswHUAIAQAgBACAEAIAQAgBACAxFojOMeC4WWHzodjJRChsC4cpMyHcF56WBuJEWUYmQ3eKzsiB2GsJWJFzWBJwqUQdmo2hgpMRtxledsCytqRlHS0jPWfGmD/LJ5kLexPR953spy+yqfnS7omhJWlYrtx04Lz1mZwyQkHFSkBM0AXlNgJeJqVoAAqSGIitWUGYjbMXQ/jC6uS/9R7mYno1H6o4KxgcQAgBACAEAIAQAgBACAEAIDD1/+2dwXByx049jJRCGS4m0kLymwOmU1jpsZisFjpAoFQ0Ac5ErgavLOwFNcoaIHHrGJBGppkw/C4+C9aemR60FerBda8yjqN2n/pDzC3MQtHvOtlD7mp/yvyL+G2ZWnJ2RwkPvXjEyEELJMyAIAmlgJcVKByamxB06kWshs4VJAwMCNzwunk1/zEfeYnotEOgOCswHkAIAQAgBACAEAIAQAgBABQGFr8/fOXByuufHsCIUMrjSRkLcsUSJDZlTeyJOuKhIkW3BYPSBIxWWpAUQFjpAFCGdcURBCrd33bvhXvQXORsYTTXh2op6i65/yx5raxGpHUyh9zP/AJX5GihZrRlqOCOPKwijIQ4qUiWE1JAmakkUQoJEKSAmpIZ0FDEYjbd48wt3AO1eHaGeh1cfu28FayCSgBACAEAIAQAgBACAEAIAKAwtoP2zuC4WV+nHsYILCuM0SKcVikZA04lHqJBoRsC3LFEhOSawImVNkBTTtUOwFOcoSMGVNbvm1+xrSTvOoLboqzXWb2Ag3Xh2oh1G4dIR/Lb54+a9MQub7zcxks/DOS/uSNAAtG5xjr0QEvCIyEkrJEM6wIwdeVCQGyVmQdkgYpYkEeKcDxHmFu4L7+HaYs9Dqz9m3grWCWgBACAEAIAQAgBACAEAIAKAwVoHffOXCyr95HsBXtcuS0Sdc9QkShbTisWtBIsOWDTJuKUEnCQN6lJsXElymxB175KErkjESNPBuJ26hxXoopaWZQpt6WQqTJ8oUPETvPftI2bprOF1epL3I6dH+Xi6ktdrJdu35d4int6KIx7RgBI7xrWdN58WmY4Waq050ZO2dpXatXfqLeBGDgCCCCtWcGnpOZKMoScZKzWw7EKRRAOREjZKzSIY4CsGQNucs0gAE0egBEdkkUQxLoqyUDG4y+JMd48wtvBxfHw7SLno1V/s28FaSSWgBACAEAIAQAgBACAEAIDhQHmFsqwMGORccQROcjLhgFyMfQlUqJrcdLA4CGIi5SqKNtm0o21/h+zdyPotPkVR7DaeSqKemvH9+84a9OqG7kfROQ1NxnHJmG214+HzFfr937o81jyGXX3GforDPVWXh8xLq8iHKH4/VFg2t/czNZKwe2t4xA13G7DfH1U8i6n3fQlZMwG2t/2j8hH66jbGj+kn5pyLqZ6rJ2Tl69/8kH65jbR+BRyP8L8TLkGT9kl+s46sYjs3kcGAKVhraovxCwuEj0VD3zFMpDcnuiuGwAAKHh6vqx8yJJL7uVOPv095Oo9bQ2CTYbx3DFeUsHWk7teDOdVwTqO7rQ/UORK7YRIw3nksVga6d15Mxjk+K/rQ7yufTADNnSM3SBHJbCwtX1o39zN1UqUlarUpy7Xp79Y26tY2oz4tWSwf4WekcHk71pL9YtleRhmxp7iPmsXgdyfcRLJ2Tn0atv8AJMdFfu1wvFY8hl19x4vJOFequvD5i/aE/ujz+ix5E/2iPQ1F6qy8PmJNoP5Z5/RORv8AaJ9CQ/vLw+Z02iP7s8/oo5G95PoKP91fv3jcS0P8s8/oso4VraT6BT/qLu+pz2hZrBCnk0thryyFNeuvEkUKtWRXtY2cy4eq2MJRlGtFs1cTkqrQpuo2mluZ65V4lDbwXeOYSUAIAQAgBACAEAIAQAgBACAr6bVEOL1gCgIzbNwR7oQCvZ6D2QgEmzcHshBY57NQeyEFjvs3B7IQB7OQeyEFjhs3B7IQWOezMHshBYULNweyEFg9nIPZCA6LOweyOSA6LPQeyEAez0HshAcNnYPZCASbNweyEFhJsxB7IQWEGysHshBYQbJwOyEAg2QgdkILiDY6B2QlibveOUKysGG68AJqLIlyk1Zs0TGyElJiKQAgBACAEAID/9k="/>
          <p:cNvSpPr>
            <a:spLocks noChangeAspect="1" noChangeArrowheads="1"/>
          </p:cNvSpPr>
          <p:nvPr/>
        </p:nvSpPr>
        <p:spPr bwMode="auto">
          <a:xfrm>
            <a:off x="152400"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dirty="0"/>
          </a:p>
        </p:txBody>
      </p:sp>
      <p:sp>
        <p:nvSpPr>
          <p:cNvPr id="43013" name="AutoShape 8" descr="data:image/jpeg;base64,/9j/4AAQSkZJRgABAQAAAQABAAD/2wCEAAkGBxQSEhUUExQUFBUXFBcUFxQXFBQUFBUXFxgWFhQUFBQYHCggGBolHBQVITEhJSkrLi4uFx8zODMsNygtLisBCgoKDg0OGxAQGywkHyQsLCwsLCwsLSwsLCwsLCwvLCwsLCwsLCwsLCwsLCwsLCwsLCwsLCwsLCwsLCwsLCwsLP/AABEIALYBFQMBEQACEQEDEQH/xAAbAAABBQEBAAAAAAAAAAAAAAAAAgMEBQYBB//EAEYQAAECAgYGBwUEBwgDAAAAAAEAAgMRBAUGEiExIkFRYXGREzJSgaGx0RZCcsHhFCOS8AcVM1NiY4IkNENzg5OissLS8f/EABoBAQACAwEAAAAAAAAAAAAAAAABBgIEBQP/xABCEQACAQIBBgoHBgUFAQEAAAAAAQIDEQQFEiExQVEGExQiMmFxkaGxFUJSgcHR4SMzYnKS8BYkQ1OCNDVzovFjJf/aAAwDAQACEQMRAD8A9xQAgBACAEAIAQAgBACA4XAICPGpzGYucBxICArKRaeC3J174QXeSAo2/pAY+J0cNjyccTJowz3rRq46FNXs2dStkmvRocdNq2jRt0kWFbyI2M5j4RLZyBZpEYA6Q79Swp5Qi1eSsjNZLjOhCpCaTktUtG3Y/mW7LcQNYeOLHei9ljqD9Y8XkrE7l+pfMdbbajdo/hd6LJYui9pHovFex4r5nTbWjdvwPop5VS9oj0Zi/YfgcbbajH3j+F3oo5XR9ol5LxS9XxXzI1Nt3Ca09G18Q7A0jmTgFhPHUo6nczhkmu39paK3tryGYFuh0fSPhloGYBDiMZGW1ecco03LNadzCpk6axKw8Gm3qerZcsautlR4omHbjMES4zW7CpGfRPDFYOthpKNVWvqLiBWcN/VcDwIKzNYlNiA5FAKQAgBACAEAIAQAgBACAEAIAQAgBACAEBwlAMRqaxubgO9Q2oq70ArKRaFg6uK0amUsPD1r9mkXKyPaCIcgB4rQqZZfqR738giqpdYxXB2m7I5YLXeUa8/Wt2HpCPOV95lLJUycV7oxMTQ98l2M9U12MK25u5auEFKFPDwUIpc7YrbC/pFaA4MbhuC3iomTqV335OeDuZKr+I6PvLtlnRgUuuPkX1Ao9yk6WJcy8OORWhVnnUtG84NV5+Ai16ra79KL4haSOPdk6poU3PAN0mGZEYEGbcl1Mkq9Zr8PxRnCpaSb09RKoMNxvziveGh4IMpTlLHbku7OnaL07Ge9TERlGygl1opBDGxU9N2NbjJDFZSbCedgWdK7qI2cLF1a0Yb2ioplGlQ3f5c+/NbVOf26XWdSlVz8pxkvat8CHZJpuxJGWI8lYsJqZscJenT7H5l5EgG67ATuk3hgcjrC2p9Fldo/eRvvXmVVla9pEyDFc4ACV7HxXGqYurSSs+8smXsFRpQjOlFJt7DYUW0kUdZoI2gy8FlDK2yce4q2ktaPaVp6wIW1TyjQnrdu0XLSj1lDfk4c1uxlGSvF3JJTXA5LICkAIAQAgBACAEAIAQAgEucAgItIrOGzrOA7wsZTjBXk7Cz1lVSbStyYJ79S0KuU6MOjpIuVVIriK/XIbvVcyrlWtLo2j5/v3DSRCCcSSeK5lStKbvJtk2Ohi8s4mwOYoUjJESluwdLYfJe9NbzOnzqiXWjM2SobYr3gmUmg8yrPg+ky0cJG+Lgut+RsWVa1oN3Fb5UTD2eb/aHbr3/ZV3Fu0C65b04KPavI0VagtuRR7jhP4TgVz6Wm8N5wcnPjFOg/WWjtWlFxNaiOQ1Z2J1Tkh7pGRu7to2kLr5Ha46V93xRBOoMGHDvlpYC4Eu2nPOZzmSu/Occ16USULVSlqMSDXZ+6u9t7W8zj4L1odO+5M6eSlavn+ym+5HK5b/Z4g1dGfJTh39rF9ZGBl/N03+JeZmbP0gMD9pl81acHtOvwlWmm+34F0KxmCMciOYW5LUyuUvvI9q8ymso3SeP4B4FVrFuyRb+EP3MX+L4Gph7NuK0XvKc9A+GLyziLHbstyyhVlF3i7EOJIg1hFZk6e44roUsqV467PtI0lnR7SEddveF0qWVqUummvEXLai11Df7wBXRp1qdToSTJJ7IoORC9ALQAgBACAS+IBmUBV0+0EKEDN05CchieQXhUxNKnolImKu0jOUO3H2l7mQRdk29eiYAjXIDFTTrRm7I6OMyVWwlNTqW0u2jYdpFMc7rRHu3N0G+vivY5p55S3Og0slxcZPzJJN12WJ3HwXGxNPpRZeqUYYvJ1opK62b19UbGBiFwpuxR3GzsSWtXi2BagHWLFgHjBE9JJApXVd8Dj4FblJZ00t7S8SYSzWmZup3/AGdxc2TrzZG9u4K206Cpu6N/H5VqYyKjOKVnfRctX17FIkLrRun6r2OYVlUUa7Ga4E6Uwe/HBcnKGHjGg5p6jrYjK9XE0uJlFJaNV76DVUqCHMcyWYkq1CTUlI0sPVdKpGa2MaqiLehNnm3QdxbgsqytN9/eeuUaSp4iVtT0rseklkLzNE5dGwIRY6gK6m6ceG3UwF54nAfNe0ObBt7dB1sMuLwlSe2TUV5sVWwPRPmfdd5FZ4WKlViltaNKhU4qrGe5p9xm6oc2Devi/eAlhKUuPFWyhRdO+k38qZShjM3Ni1a+vrJkSmQiOo4HcQthnJi7NMi2dh3Iuc5t8sVwsfhXCmm3tO5lHK0MXSUIxas7moDMR3riX0M4rJDF5MgChAhwWSZNhMllfaQjOWqpJY1rQZFxngZGQ+sl0MHG7ztxYOD+FVStKpJXUV4v6E2z9PjMhNPTOvHGTxebL3RtyVjoJ5iuaGVnTeLkqSSS0aN+00DbXxILS6K0OaM3MM92RxXpKSirs08PQnXqKnDWy5qm19HjjRfjrBBaR3FYRr03ouemKwVbCtKrG19W5l3CpTXZEL1NUdmgPPLb06LDpEPTcIRBaW5Ceo7VzsoOaSzXoOpgsPTr4erG3Pjzk+raiCxkwuA3ZnNtZmWYfs1LGoXsfgfn+dy6+Fq9GRdl/P5Nttt/2j+/E9ANIYBhIrslHMdbMteWRG5yuO2YYt+a0sXHVItXBuv06L/MvJ/At7PUm/BadY0TxCrWJhmzZycrYficVJLU9K95bhahzTqgA1GAi5KIaySDTOrLaD5LZp6Hczpq81fejK2aLXPd0ky0M4yM1aMLNuTuyy5fw9KnRi4RS52xW2F+xsIEFhYdzmg92S3iqFFUzz9qGwOfIahnKSr+NnJ05Jvb8S4Y/DUYYDPjBJ2jpt2G1auCyplfQDdjRWdqUVvfg7xXtU004y9x0cWuMwtOqtnNfmvAsSV4nKOSUg6AouCvoJDosV/8VwcG5+M17TTUIx9/edTFvi6FKl1Zz7X9Bys8YbxL3XeRShzZpp6bmnQWdUinqbXmZCqQ6KXYXpNG7yzVtw1WU21Jnay3gKGGhGVKNrt30t+ZOFHGTm3T3+q2yukSo4h6UgnJpPIj5Lg4ytOULSe0tWUcm4ajhs+nGz0bW9fazXw3ZD8yXFktbKv1Eq7ILwvdkjazIOqANvCzTFjE14/pqUGDa2GO86R8fBdrCU7QS2suuTIrC5PdWW5y8NBshR2loAlgAOS70VZJFJlJybk9bM5a2IGNbDGbjePBuXj5LWxUtCiWLg7h86rKs9mhdr+guz9GuwgTm7S7tXhJcHETvM18u1+NxLgtUdHv2kqnU6JDDRDe5rnOABByGZwOC9sJOpnWi2a2TsPTk5VKqvGMW2vI9NqeK50JpdnIKxnNM7+kSr78EuAxbpDuXhiYZ1N9Wk6GS6/E4qLep6H2MzlXRb8NpGsBVWorSaPLGUXRrSg9jKa1tFwZE/oPDMfPmtrBz1xO9wcxFnOi+1eTLCo6NEpEJrm5dUkkZtwKsVGWdBM4uU8PxGKnDZe67HpJdbWcJgvEwXSvAa5tx+RHeleOdBonJeI5PioTerU+x6PqUdj6TJzmbReHdgfkq5jYXSkd/hFh7wjVWzQ/gbBpXKaKkKAWLZIFSDrjgoWskhUgdbdDJ8CveL1dp60Vz49q8zJ2WZEvu6JpcQzETAwnvzVownTZZ+Ej+xivxfAvIsCITpQWtO+6F0CnlFUv953zf81XcX0H2l3ykv8A8/3R+BtmzXFdkUsr6xFyJCibHFjuDh6he1J50ZQ951MEuNo1KPVnLtX0LSS1rnJtYApAikxhDY5590E+iRWdJRW09sPRdWpGC2uxFqhobCaDnKZ4nE+a9K13NtajayhVU8RK2paF2Icp5BY7gfIqKSkpI16EkqifWvMyFmI4Y58zKbQPFWvB9Jll4SfdQ7X5Gl6QOyLTxGK6BUTNWeE6SRtEQKt43RBvrLvlX/QX/KauEeqe5c16bopklpJz8lqx1kCAFmyDiAjU2OGMc45AE8l604ZzSPWjTdSpGC1t2MVUQDoxe8nAF0xned+SrPhYc7sLbl2oqOEVGO2y9y/aNB9tAyJPmuiUszdYxDGjyzmQwcNfmVysTU5ze4veSoLDYBTe5yfw8LG0hQw1oGwSXAbbZSak3Obk9pWw4fS0tjRk0TPErsZMp3ec9h0m+Kye985W90fqesUOHdYBuXcOQM1vR78Nw3IDy6phcfEgn3HGXAqr46lmTO3lP7WFPEr1lZ9qJlb0PpIL267pI4jELUoVM2aZpZPxHEYmFTZfT2PWVdhazEMvY4yB0h5H5KzYSWlxO5wkw/QrL8r818TSR7QQxOQC3SqmDhRRCpMxkH/8XfQ+C4mKpdKJfI/zuTlvcfFfVG9hPwVfkii6h5q8mSJdgVK0oHCVIRGjDRef4SByK9VrSPWn049q8zL2OikPfLDQGQnrVpwnTZaOEi+xh+b4GrZCvYuM9swugU8yFUCVLw7cQearuN6Mu34l3x+nJ3uj8DbtauC2Uwj1lRukhObrlMcRiFnSnmTTNnB1uJrRns29gVbHvwmO1yAPEYFTVjmzaIxtHiq8o9ejsZIksLmoVdeEuLIepxHLX4ArYw+hOW062TUoSlVfqpv37CVIagsbvactq7uxulQsDwWdObZlCOlGOqSDfe4Tlo5ynrCsuD6b7C2cIV/LR/N8GaGBUzzi2I3mR8l0Smspalm2ly13njzVdxq5kl1l3yg87Jt+qPwNc9ufGfquTFlNlqJQM5cF4NWIAhLgSSskiDP2spN2Fd1vMu7MrfwcLzvuO1kGhxmJz3qir/IgVBUj4kO+PeOGIGAw9VZcLG0L7zLhDXz8Sqa1RXi9L+BZ0mzr4cN0R5AaxpcTPYtiTzU2cWjTdWpGnHW2l3mds7Bvxrx90F3ecB5lcDFT5naXXLdVUMHxcdtorsRrYr5NJ1ATXMS0lKpwc5KK2jlgKJ0kR0U6zP0VnwVPMp9p0MrSSqRoR1QSXv1s9KAW4csHiYQHl1pIHQ01rsg8FveMlx8p0/W/eg7WFfHYCpS2wecux6x+8ZLh2RxzGmBcpV3IF8u5+Xmu3hKmmLLnVfLMl325t/fH/wANc2zwb1nBdkpRnbV0JrHNcwzBF08RiPM8loYuNpKRbeDmIvTlRex3XY9fiaGz9J6SCwnOUjxGCrOKhmzaOJlOhxGKnFam7rsZagrUZoA4KESNFegGY/Vd8J8lnHpI9KS567V5mSsm8iI6Uup8wrVhOm+wtPCP7iP5vgbOh0hwdgRMroFOZjqt/vn+o/8A8lXMZ0ZfvaXbG/7b/jH4G0BK4dkUw7io0CxW1boRIsPf0jeDs/FbFXnRjP3HUxq42hTrdWa+1fQs1rnKKt2nSDshtl/U76ea2VzaXadV/Y4NLbN+C+pZNYtdyOaR6YdB3wnyK9KfSR60VepFda8zI2VADnkn3BqG1WvCaZssvCR/YwX4vgaKERPRL+6S6BUDN1QJ0sfE8+aruMfMl2/Eu+UNGTbdUfgbE5rjlMHKOcFhU1mKHHFYomw2Qsk7CxirTRTEjiG3VJg+JxE/ku1goczrZcsi040MJKtLbd+5ftmto1Wsa0NEVsgAMDsVijHNVinVqsqtR1Ja27lPa+IIUPo2vJLziL2jdGJmOS18VO0bbztcH8NxmIdR6orxeoYstRpQ7xzcfAYBV/FTvK24z4Q18+uqa1RXiyVX8b7sMGbyG92ZWGFpuVQ1ckxSqurLVBOXyN1YygdHBbhqVrjFRSSOXUm6k3N627mjUmAIDD/pHoU4YiDNhDuS1cZDOpPqOpkiqoYlReqScX7ypo0UOaDtCqslZ2NOvTdOpKG5mctVBk5sQYTF2e8Yg/nYt7CS0OJZeD1a8J0X29+hmhqqE6kQ2xJyBGJJyIwOPEFWOlPOimVzG4fk+InS3PweleA3aCiwvs7mNJe8SeCBho5+E154iOdTZsZIr8Ti4PY9D9/1sVljqVi+GfiHkfkq1joaFI7PCChohVXY/gaya5drlYucLlNiNI29ZInUMUt2g74XeRXpBc5HrQ01Y9q8zGVG+64n+FWjB9N9hZ+Eb+wj+b4F3Dp8iNa6JT2VlUOnSwdrn+M1XMb0ZdvxLrjP9t/xj8DbrglOOyUAq6w0I8KJqJLD34j5rZpc+nKPvOrhPtcNUpbrSXxLOK6QJ1DFa8dJzIwcpKKK+o2TZfObiX88vCS98RKzzVsN/KUlxvFrVFJFk5a6OeRKaPu3/A7yK9qfTXaj2ofex7V5mUsmW3n3uyPMq2YPpMsXCR/Zw7X5GqYWjLwXQKkZCoj/AGrvf81W8Z92+0u+U9GT/wBPwNk9chFNOMxKmWhGA/NeViRmkxrrSdQE16Qhd2MoQc5KK2mGqeCY8cu4vO3HIePgrPhafOS3FyyvJYbA8VHbaPzNHDqgkyvXeK6hSDM16D01y9euyaDjmc/MLm4qXP7C75BpKlg+Me1t+5aF5M19Co4axrRqACrtSTcrlRxFZ1qsqj2srhD6WltZmGSnxOPouvkyneWd7/gdB/Y5Ob21H4L6nrFBhXWAbl3TjEhACAq7R0QRILm7QR4KJK6aZlCbhJSWtO/cecVA7RLHZscW+iqWKg4TsdjK0U6irR1TSYu0cC/AdLNukO7PwmsMLLNqIwyRW4rFxvqejv8AqRLHExGPhl91rSHS16WwcQrLhJaHE3OEdG1WFRbVbu+hrKJRARJrZNOBccSVuFdTad0YGisNHpZYfdiOhngTh8iq9i6fNlHcXrE2xeAzltipe9ftm4bvXBfUUnQhQcJTWLWmxNhgv3r2tYx0jFN6jvhd5FZ0+kj2w+irHtXmZSzENr3uDmudoCV2UxjnIq0YNWmyy8I19lD83wNNBq0EybfG4sHyK6BUDM1aLtMlsiPH/ZV7GLmS/e0u+M05N/xj8DctVfZTBQCi4IFeQpwSdbZOHcvbDytUtv0HQyZPNxCT1PR3jVaR5wcM33WjvWdGFqmnYeuBo2xXO9W77ifRm3WgDUJLxnznc51WbnNye0cJWNrHmiFWLpQonwO8ivekueu1GxhletBfiXmjJ2bBm+RAwaMe9WvB62d/hJ0KfazQMoDjiXgcDNb5VDPWf/vQ/rVbxn3b7S8ZU/0H6TZkLjlMG2ukcfzvWbTa0Cw/f715WTMXdFPaekhsB0s3aI781t4Om3U07Dq5Gpcbio7lp7iNZCggQXxDm90h8LfqSrThI2i5bzZ4RYjPrxpL1V4v6WLt0W6CXGbQJkHYMTitluyuV+MXKSitb0GGqlvTUm8RheMSX/UeI5LhYqpzW95ecoNYTAcWtyj8zaEyC42tlJiruyGbC0fpIzoh1uJ9PCStGT6ebTv+9B08rvNlToL1Irvek9OAW+cg6gBANx2TaRuQHllKZ0FOe3IPE+/8hcDKtLTddp3F9tk1PbTlb3Ms4oDgRtElxI3TORGTi01sMbUdI+z0mRxE3MM+bSeQ5qy4Spzk95ccqxWJyfxi1pKXz8zT0i0vZXVKSZOvaS6JG6Q9ZwGOWIw9FzcXDn33lzyBVUsK4v1W+56fmaqjVg1wE3snIT02n5quyotbH3FbrYWrCbtCVru3NfyH3Uloyc0/1A88V5qm3sPJ0qu2L7mdZSGayOYUuEthHFVPZfcxFIpcINdpt6p95uzikadRtaD2pYes5rmS1rYzN2SpYhRHOPR9SWm4MBx1E5lWXCyUZtt2LLl6jUq0oqnFt32K+w2lDtbBBAe6C0bWvvSW7x9P2kVj0bi3/Sl3GEotIaKWXlwDOkeb2qRvSM+9cTEpyjJL96S34mjOWA4uKblmx0bdhrBXMEf4rPxBcZ4ao/VZVPR2L/ty7jhruD+9bzU8lqeySsmYt/02M0iuYBa4dIDMEa9YWUcNUTTzT2o5NxkJqWY9DW4qoNYtIghxAAdMk5YDX3rZlQazmtp0nSlx2IUE20vMvmVtA/fM5haTw9X2WcZ5PxX9uXcOCs4OqLD/ABN9VjxFT2WYcixC/py7mRa1pDTBiXXtP3bsnA6jsXrQhJVFdPWj3wlCpHEU86LXOWtPeUNlp6eLRO71teatGDa0nU4RptU7dfwNJDY4fu8tTlvXKvZ3MtZoTpPc4+IVaxr+zfaXbLGjBW64muc5ctIpggvxWSWgHA4gGWI2bOCOKb6ybmWtVSrxY0GYALueA+a6WEhmptlp4O0LRnUe1pL4/AtqtpRhw2MM5NaBIjmrHTjmxSK1jK3HV51N7Yi0NYt6BwacX6BG45+C88TLNh2m9kOhxuLi9ked3avEhWQo+Dn7TdHAfUqu42elI6XCKtz4UlsV37y4ruPchOlmRIcTgtWhHOmjj5OoqriYReq932LSaP8AR9QbkIHarfSjmwSNfGVuOrzqb3/4bBehrAgBACA86t5Qy2PCigGTXScQJyB1nctDH0pThzVc6uTqsFSrUptLOWi+9EFtNhkftGfiCr3FT9lnNlFpmSrYj7Q4tm4EtdNoLtQnlrwK6uFjPNWjUW/A4qi8nqnUkk7SWl9ti8Y2BmBFdyb8iu2U21tBFrKi9M6E1kNzB0gBeTPA4ZSGuS8K1LjLHUyZlDkbndXTWrrRJZYtz+rGZPWC0g+a8ORvedePCWO2m+/6DEex72GXSMPcVDwkt56fxJS2wl3oco1jnuyezkVHI57yHwkpexLvQqNZO6AekBmSMG7O9TyJ+0eT4SLZTff9Ag2UDv8AF/4fVTyP8RH8Sf8Az8foTW2JbMAxjiJzDRh4pyJe0eb4Rz2U13/QIdimOOEV0r5aMG4y1qeRLeQuEdX+2u9kf2UbOXSHPsj1UciXtE/xHP8AtrvfyJlIsUxgB6V57mD5JyGPtMwfCKtspx8RujWRhvnpxZDZcz/Cp5DHe/Ax/iKv7EfH5lTRKv6ZzYRJAb0mIAnomS0aFJTqOLNueNeHqVq0Um2qejtTLKFY9rmk9K4S2taVvciXtHguEdTbTXexECx4eSOl/wCH1Uci/EZ/xI/7fj9Bqm2PLHSD5n4fqnI/xGS4SvbT8foRzZR5vSe3RlgQQcRNYvBy3ntDhJS9aDXvQ2LMxdTmcz6LHkc+o9P4hwz1xl3L5im2ajjFpblPBxBllsUSwc3uHp7CT0Si+5MX+o6XIG9h/mFYchluRj6Vyb7P/VDESqaYDr/3PqnIpeyvAzWUsl7Uv0/QIdW0szkXf7n1Ucil7K8B6SyXuX6PoQTRHiO1kabSTMnrYA45fnFekMPJSSaM6mUsJDDT4iS1aFq0vqNC6BPKMw/FNvmJLplJKS0ALXNYS04F2Dg7PAYjgVo4uWlItvBqlzKlTe0l7tL8zRVHDuQmjdPvOKr2IedJnEypW43FzfXbuI9bExHw4etzpkbh/wDVtZPpKVRHrgXxVCrX2pZq7ZfQ9QqKjXITRuVlOQWKAEAIAQEamUJsQScJoCliWQgkzuhAOwLLQW+6EBMh1JCHuhAVlpKGxjAQANJvmgK6iy6Q8B4hAR6e4XkFyTQ2G4ACAXHOeQGaAYrRoaGi8DmcxrS6JzXuIdHiieY5qLonNluLWk0ljcQ9hwyvD1TOW8lUpvVF9zGqHS2Do9NvvuOkNhkozo7yXRqLXF9zIseO1rWuvsxOIvCfJM6O8KjUeqL7mSKdWsEhoEWHl2hMHYVHGQ3rvPRYSu9UJdzJEOsIDYN0RYRJlPTbh4pxkN6IeFr+xLuZjbPUhgpLrzgGyjSJIAxMxj3LmYZpVm31nbxtKcqdRJNu1LRbqZp6NTYYY7TbMmQ0gupnx3nCdCqtcX3MKvpDQ8aQ5qbowzJbmSKxiNc5hDm5EdYJdDMluIThJ89ToZ5t+ikx1AyHMCWvBBclx2gA8A0IAgicI7iD4oBkPF2ZE8RLvCAciUfGY2SPyQFZBq1salScNU+cigNFFsZCOWHegIMawEJxmRM7Vi4RetHvTxNamrQm0upixYsj33y+Irx5JR9hHi227snVZZJkJ144naTM817RhGPRVhnO1r6DSsbISWRApACAEAIAQAgBACAyv6QGudR3NZ1jIDGWvatfFTUKTbNzJ9SnTxMJ1Oinp2nl/wCrqSDheHCJ9VyFio72W30lk6Wu36foOCrqUe1/ufVQ8ZH2n4mHLsmrd+n6C/1RSXZk98QrB4yG9hZTyfDo+EQFnYxzu/iPovN4un1h5bwi1X7jvs3F2t5n0TldPrI9O4Xc+457NxNrPFOVQ3D09h9zAWaibW+KcrhuI9P0Nz8Bfs2/tN5FRyuG4j0/R9l+AoWaf22j+kqOWR3GPp+l7D70Asy7K+PwlOVx3EPhBDXmPvRFhVYXlrQQMHHEdkr1lWUVdo9HjlQqVqslfoeKY/7OP7TeRXnyqG4hZeov1X4HDZ2Ltb4+inlcDL07h9qY06oIv8PP6LJYmBmsuYV7+4T+qqQ3IHuePVZrFQ2My9JYCp0mvfH6HPs1KGqJ3P8Aqs+VR9vzJWIyc9sO76Ci6lDXF5krNYvdMhwybPZDwOin0tvvRRtw+izWKl7YWCya9UYd/wBRLq2pUgL79XuN1Ze6slip+15D0Xk5+qv1P5jgr+ljG+7vY3/1U8qn7XkR6Jye/VX6n8y7sVWUSJSfvDM3RLRA3au5beGqym2pHEy1gKGGUJUVa976b7j1lq2zgnUAIAQAgBACAEAIAQAgBACAzFrIky1u9czK082hbe0SjPw4IzVblN6jK47JeYuLWJJwhSDnR70z7bAd6Aa5lRxjFgEMJnMCrqi7QC6lwD0jpMWZiqcYreD/ADXSraIFhxytTrP/AI/I00pYLna9JXzhUoXEhqm5J2W5RcBhsQXYktClNi5wMGsKW3sJzmIjQRLJZQk7jOYx0AIXrnNEZ7F0JlyIw/xSnxXSyXU+3t1ESm3rZ6RBOiOCsJgLQAgBACAEAIAQAgBACAEAIDH2mf8AejcFxcsvmwXWyUVIiLg5pIoY5LF6NZIuRWN0ZIHIgJBKm0QOMJ1rB22Eg5EQDQpZDFFyxsQNRDqXpEGcqI/eg7n+YW9iOgWLKGilV7YeRpZrQsV0QZrLQDrnFYpIyE3CdayzkgHRHametwOFjkzosAFIFgrG2kgZcJHcvVO6MWAOLPjC6GTP9QuxmJ6HReqOCswHUAIAQAgBACAEAIAQAgBACAxFojOMeC4WWHzodjJRChsC4cpMyHcF56WBuJEWUYmQ3eKzsiB2GsJWJFzWBJwqUQdmo2hgpMRtxledsCytqRlHS0jPWfGmD/LJ5kLexPR953spy+yqfnS7omhJWlYrtx04Lz1mZwyQkHFSkBM0AXlNgJeJqVoAAqSGIitWUGYjbMXQ/jC6uS/9R7mYno1H6o4KxgcQAgBACAEAIAQAgBACAEAIDD1/+2dwXByx049jJRCGS4m0kLymwOmU1jpsZisFjpAoFQ0Ac5ErgavLOwFNcoaIHHrGJBGppkw/C4+C9aemR60FerBda8yjqN2n/pDzC3MQtHvOtlD7mp/yvyL+G2ZWnJ2RwkPvXjEyEELJMyAIAmlgJcVKByamxB06kWshs4VJAwMCNzwunk1/zEfeYnotEOgOCswHkAIAQAgBACAEAIAQAgBABQGFr8/fOXByuufHsCIUMrjSRkLcsUSJDZlTeyJOuKhIkW3BYPSBIxWWpAUQFjpAFCGdcURBCrd33bvhXvQXORsYTTXh2op6i65/yx5raxGpHUyh9zP/AJX5GihZrRlqOCOPKwijIQ4qUiWE1JAmakkUQoJEKSAmpIZ0FDEYjbd48wt3AO1eHaGeh1cfu28FayCSgBACAEAIAQAgBACAEAIAKAwtoP2zuC4WV+nHsYILCuM0SKcVikZA04lHqJBoRsC3LFEhOSawImVNkBTTtUOwFOcoSMGVNbvm1+xrSTvOoLboqzXWb2Ag3Xh2oh1G4dIR/Lb54+a9MQub7zcxks/DOS/uSNAAtG5xjr0QEvCIyEkrJEM6wIwdeVCQGyVmQdkgYpYkEeKcDxHmFu4L7+HaYs9Dqz9m3grWCWgBACAEAIAQAgBACAEAIAKAwVoHffOXCyr95HsBXtcuS0Sdc9QkShbTisWtBIsOWDTJuKUEnCQN6lJsXElymxB175KErkjESNPBuJ26hxXoopaWZQpt6WQqTJ8oUPETvPftI2bprOF1epL3I6dH+Xi6ktdrJdu35d4int6KIx7RgBI7xrWdN58WmY4Waq050ZO2dpXatXfqLeBGDgCCCCtWcGnpOZKMoScZKzWw7EKRRAOREjZKzSIY4CsGQNucs0gAE0egBEdkkUQxLoqyUDG4y+JMd48wtvBxfHw7SLno1V/s28FaSSWgBACAEAIAQAgBACAEAIDhQHmFsqwMGORccQROcjLhgFyMfQlUqJrcdLA4CGIi5SqKNtm0o21/h+zdyPotPkVR7DaeSqKemvH9+84a9OqG7kfROQ1NxnHJmG214+HzFfr937o81jyGXX3GforDPVWXh8xLq8iHKH4/VFg2t/czNZKwe2t4xA13G7DfH1U8i6n3fQlZMwG2t/2j8hH66jbGj+kn5pyLqZ6rJ2Tl69/8kH65jbR+BRyP8L8TLkGT9kl+s46sYjs3kcGAKVhraovxCwuEj0VD3zFMpDcnuiuGwAAKHh6vqx8yJJL7uVOPv095Oo9bQ2CTYbx3DFeUsHWk7teDOdVwTqO7rQ/UORK7YRIw3nksVga6d15Mxjk+K/rQ7yufTADNnSM3SBHJbCwtX1o39zN1UqUlarUpy7Xp79Y26tY2oz4tWSwf4WekcHk71pL9YtleRhmxp7iPmsXgdyfcRLJ2Tn0atv8AJMdFfu1wvFY8hl19x4vJOFequvD5i/aE/ujz+ix5E/2iPQ1F6qy8PmJNoP5Z5/RORv8AaJ9CQ/vLw+Z02iP7s8/oo5G95PoKP91fv3jcS0P8s8/oso4VraT6BT/qLu+pz2hZrBCnk0thryyFNeuvEkUKtWRXtY2cy4eq2MJRlGtFs1cTkqrQpuo2mluZ65V4lDbwXeOYSUAIAQAgBACAEAIAQAgBACAr6bVEOL1gCgIzbNwR7oQCvZ6D2QgEmzcHshBY57NQeyEFjvs3B7IQB7OQeyEFjhs3B7IQWOezMHshBYULNweyEFg9nIPZCA6LOweyOSA6LPQeyEAez0HshAcNnYPZCASbNweyEFhJsxB7IQWEGysHshBYQbJwOyEAg2QgdkILiDY6B2QlibveOUKysGG68AJqLIlyk1Zs0TGyElJiKQAgBACAEAID/9k=">
            <a:hlinkClick r:id="rId4"/>
          </p:cNvPr>
          <p:cNvSpPr>
            <a:spLocks noChangeAspect="1" noChangeArrowheads="1"/>
          </p:cNvSpPr>
          <p:nvPr/>
        </p:nvSpPr>
        <p:spPr bwMode="auto">
          <a:xfrm>
            <a:off x="57150" y="-1050925"/>
            <a:ext cx="33337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dirty="0"/>
          </a:p>
        </p:txBody>
      </p:sp>
      <p:pic>
        <p:nvPicPr>
          <p:cNvPr id="43014" name="Picture 10" descr="V700332 Lime Two-Tone Class 3 V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300523"/>
            <a:ext cx="342106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2" descr="Large confetti"/>
          <p:cNvSpPr>
            <a:spLocks noGrp="1" noChangeArrowheads="1"/>
          </p:cNvSpPr>
          <p:nvPr>
            <p:ph type="title"/>
          </p:nvPr>
        </p:nvSpPr>
        <p:spPr>
          <a:xfrm>
            <a:off x="1371600" y="586339"/>
            <a:ext cx="6400800" cy="701675"/>
          </a:xfrm>
        </p:spPr>
        <p:txBody>
          <a:bodyPr>
            <a:normAutofit fontScale="90000"/>
          </a:bodyPr>
          <a:lstStyle/>
          <a:p>
            <a:pPr fontAlgn="auto">
              <a:spcAft>
                <a:spcPts val="0"/>
              </a:spcAft>
              <a:defRPr/>
            </a:pPr>
            <a:r>
              <a:rPr lang="en-US" altLang="en-US" dirty="0">
                <a:latin typeface="+mn-lt"/>
              </a:rPr>
              <a:t>High Visibility Safety Apparel</a:t>
            </a:r>
          </a:p>
        </p:txBody>
      </p:sp>
      <p:sp>
        <p:nvSpPr>
          <p:cNvPr id="43016" name="TextBox 9"/>
          <p:cNvSpPr txBox="1">
            <a:spLocks noChangeArrowheads="1"/>
          </p:cNvSpPr>
          <p:nvPr/>
        </p:nvSpPr>
        <p:spPr bwMode="auto">
          <a:xfrm>
            <a:off x="4954686" y="4844801"/>
            <a:ext cx="29604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dirty="0">
                <a:solidFill>
                  <a:schemeClr val="tx1">
                    <a:lumMod val="75000"/>
                    <a:lumOff val="25000"/>
                  </a:schemeClr>
                </a:solidFill>
                <a:latin typeface="+mn-lt"/>
              </a:rPr>
              <a:t>ANSI/ISEA 107 Class 3</a:t>
            </a:r>
          </a:p>
        </p:txBody>
      </p:sp>
      <p:sp>
        <p:nvSpPr>
          <p:cNvPr id="43017" name="Rectangle 10"/>
          <p:cNvSpPr>
            <a:spLocks noChangeArrowheads="1"/>
          </p:cNvSpPr>
          <p:nvPr/>
        </p:nvSpPr>
        <p:spPr bwMode="auto">
          <a:xfrm>
            <a:off x="1058167" y="4848729"/>
            <a:ext cx="29604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b="1" dirty="0">
                <a:solidFill>
                  <a:schemeClr val="tx1">
                    <a:lumMod val="75000"/>
                    <a:lumOff val="25000"/>
                  </a:schemeClr>
                </a:solidFill>
                <a:latin typeface="+mn-lt"/>
              </a:rPr>
              <a:t>ANSI/ISEA 107 Class 2</a:t>
            </a:r>
          </a:p>
        </p:txBody>
      </p:sp>
      <p:pic>
        <p:nvPicPr>
          <p:cNvPr id="10" name="Picture 4" descr="C:\Users\anderb3\Desktop\Back to Basics Video Project\Safety Logo\B2B_Metal Logo ligh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8712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376CC3-5792-42A3-AF77-5B7574FFDC0A}"/>
              </a:ext>
            </a:extLst>
          </p:cNvPr>
          <p:cNvPicPr>
            <a:picLocks noChangeAspect="1"/>
          </p:cNvPicPr>
          <p:nvPr/>
        </p:nvPicPr>
        <p:blipFill rotWithShape="1">
          <a:blip r:embed="rId3"/>
          <a:srcRect l="1785" r="892"/>
          <a:stretch/>
        </p:blipFill>
        <p:spPr>
          <a:xfrm>
            <a:off x="334389" y="0"/>
            <a:ext cx="8475221" cy="6546273"/>
          </a:xfrm>
          <a:prstGeom prst="rect">
            <a:avLst/>
          </a:prstGeom>
        </p:spPr>
      </p:pic>
    </p:spTree>
    <p:extLst>
      <p:ext uri="{BB962C8B-B14F-4D97-AF65-F5344CB8AC3E}">
        <p14:creationId xmlns:p14="http://schemas.microsoft.com/office/powerpoint/2010/main" val="7044384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63261-E501-420C-9A6A-9C138F862A50}"/>
              </a:ext>
            </a:extLst>
          </p:cNvPr>
          <p:cNvPicPr>
            <a:picLocks noChangeAspect="1"/>
          </p:cNvPicPr>
          <p:nvPr/>
        </p:nvPicPr>
        <p:blipFill rotWithShape="1">
          <a:blip r:embed="rId3"/>
          <a:srcRect t="1131"/>
          <a:stretch/>
        </p:blipFill>
        <p:spPr>
          <a:xfrm>
            <a:off x="344883" y="152400"/>
            <a:ext cx="8454234" cy="6458917"/>
          </a:xfrm>
          <a:prstGeom prst="rect">
            <a:avLst/>
          </a:prstGeom>
        </p:spPr>
      </p:pic>
    </p:spTree>
    <p:extLst>
      <p:ext uri="{BB962C8B-B14F-4D97-AF65-F5344CB8AC3E}">
        <p14:creationId xmlns:p14="http://schemas.microsoft.com/office/powerpoint/2010/main" val="137329788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40C50-B927-4EC8-BFD6-66E415448E9A}"/>
              </a:ext>
            </a:extLst>
          </p:cNvPr>
          <p:cNvSpPr>
            <a:spLocks noGrp="1"/>
          </p:cNvSpPr>
          <p:nvPr>
            <p:ph type="title"/>
          </p:nvPr>
        </p:nvSpPr>
        <p:spPr>
          <a:xfrm>
            <a:off x="2038350" y="152400"/>
            <a:ext cx="5067300" cy="1450757"/>
          </a:xfrm>
        </p:spPr>
        <p:txBody>
          <a:bodyPr>
            <a:noAutofit/>
          </a:bodyPr>
          <a:lstStyle/>
          <a:p>
            <a:r>
              <a:rPr lang="en-US" sz="9600" b="1" dirty="0">
                <a:solidFill>
                  <a:srgbClr val="FF0000"/>
                </a:solidFill>
              </a:rPr>
              <a:t>Third quiz</a:t>
            </a:r>
          </a:p>
        </p:txBody>
      </p:sp>
      <p:sp>
        <p:nvSpPr>
          <p:cNvPr id="3" name="Slide Number Placeholder 2">
            <a:extLst>
              <a:ext uri="{FF2B5EF4-FFF2-40B4-BE49-F238E27FC236}">
                <a16:creationId xmlns:a16="http://schemas.microsoft.com/office/drawing/2014/main" id="{3AFEC2BB-32BF-4D07-B1F8-1B909B2B2BD2}"/>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23</a:t>
            </a:fld>
            <a:endParaRPr lang="en-US" dirty="0">
              <a:solidFill>
                <a:prstClr val="white"/>
              </a:solidFill>
            </a:endParaRPr>
          </a:p>
        </p:txBody>
      </p:sp>
      <p:sp>
        <p:nvSpPr>
          <p:cNvPr id="4" name="TextBox 3">
            <a:extLst>
              <a:ext uri="{FF2B5EF4-FFF2-40B4-BE49-F238E27FC236}">
                <a16:creationId xmlns:a16="http://schemas.microsoft.com/office/drawing/2014/main" id="{BE7EC233-5BB3-4CC3-998E-8DF4CBD42AF3}"/>
              </a:ext>
            </a:extLst>
          </p:cNvPr>
          <p:cNvSpPr txBox="1"/>
          <p:nvPr/>
        </p:nvSpPr>
        <p:spPr>
          <a:xfrm>
            <a:off x="304800" y="1658472"/>
            <a:ext cx="8686800" cy="4801314"/>
          </a:xfrm>
          <a:prstGeom prst="rect">
            <a:avLst/>
          </a:prstGeom>
          <a:noFill/>
        </p:spPr>
        <p:txBody>
          <a:bodyPr wrap="square" rtlCol="0">
            <a:spAutoFit/>
          </a:bodyPr>
          <a:lstStyle/>
          <a:p>
            <a:r>
              <a:rPr lang="en-US" dirty="0"/>
              <a:t>What version of ANSI standards does MoDOT currently follow?</a:t>
            </a:r>
          </a:p>
          <a:p>
            <a:pPr marL="342900" indent="-342900">
              <a:buAutoNum type="alphaLcPeriod"/>
            </a:pPr>
            <a:r>
              <a:rPr lang="en-US" dirty="0"/>
              <a:t>2015		b. </a:t>
            </a:r>
            <a:r>
              <a:rPr lang="en-US" dirty="0">
                <a:solidFill>
                  <a:srgbClr val="FF0000"/>
                </a:solidFill>
              </a:rPr>
              <a:t>2004</a:t>
            </a:r>
            <a:r>
              <a:rPr lang="en-US" dirty="0"/>
              <a:t>		c. 1999		d. 2020</a:t>
            </a:r>
          </a:p>
          <a:p>
            <a:pPr marL="342900" indent="-342900">
              <a:buAutoNum type="alphaLcPeriod"/>
            </a:pPr>
            <a:endParaRPr lang="en-US" dirty="0"/>
          </a:p>
          <a:p>
            <a:r>
              <a:rPr lang="en-US" dirty="0"/>
              <a:t>On the class 3 vest, the reflectivity on the sleeves helps identify the wearer as a _________ through movement of the _________.</a:t>
            </a:r>
          </a:p>
          <a:p>
            <a:pPr marL="342900" indent="-342900">
              <a:buAutoNum type="alphaLcPeriod"/>
            </a:pPr>
            <a:r>
              <a:rPr lang="en-US" dirty="0">
                <a:solidFill>
                  <a:srgbClr val="FF0000"/>
                </a:solidFill>
              </a:rPr>
              <a:t>Person, arms</a:t>
            </a:r>
            <a:r>
              <a:rPr lang="en-US" dirty="0"/>
              <a:t>		b. worker, body		c. flagger, head		</a:t>
            </a:r>
          </a:p>
          <a:p>
            <a:endParaRPr lang="en-US" dirty="0"/>
          </a:p>
          <a:p>
            <a:r>
              <a:rPr lang="en-US" dirty="0"/>
              <a:t>Does a daytime flagger high visibility hard hat have to be reflective?</a:t>
            </a:r>
          </a:p>
          <a:p>
            <a:pPr marL="342900" indent="-342900">
              <a:buAutoNum type="alphaLcPeriod"/>
            </a:pPr>
            <a:r>
              <a:rPr lang="en-US" dirty="0"/>
              <a:t>Yes		b. </a:t>
            </a:r>
            <a:r>
              <a:rPr lang="en-US" dirty="0">
                <a:solidFill>
                  <a:srgbClr val="FF0000"/>
                </a:solidFill>
              </a:rPr>
              <a:t>No</a:t>
            </a:r>
            <a:endParaRPr lang="en-US" dirty="0"/>
          </a:p>
          <a:p>
            <a:endParaRPr lang="en-US" dirty="0"/>
          </a:p>
          <a:p>
            <a:r>
              <a:rPr lang="en-US" dirty="0"/>
              <a:t>ANSI recommends a minimum of ____ sq. inches of reflective material on a night time flagger high visibility hard hat.</a:t>
            </a:r>
          </a:p>
          <a:p>
            <a:pPr marL="342900" indent="-342900">
              <a:buAutoNum type="alphaLcPeriod"/>
            </a:pPr>
            <a:r>
              <a:rPr lang="en-US" dirty="0"/>
              <a:t>8		b. 24		c. </a:t>
            </a:r>
            <a:r>
              <a:rPr lang="en-US" dirty="0">
                <a:solidFill>
                  <a:srgbClr val="FF0000"/>
                </a:solidFill>
              </a:rPr>
              <a:t>10</a:t>
            </a:r>
            <a:r>
              <a:rPr lang="en-US" dirty="0"/>
              <a:t>		d. 15</a:t>
            </a:r>
          </a:p>
          <a:p>
            <a:endParaRPr lang="en-US" dirty="0"/>
          </a:p>
          <a:p>
            <a:r>
              <a:rPr lang="en-US" dirty="0"/>
              <a:t>For night time flagging operations, flaggers are required to wear class ____ pants, leggings or gators in addition to their class 2 or class 3 top.</a:t>
            </a:r>
          </a:p>
          <a:p>
            <a:r>
              <a:rPr lang="en-US" dirty="0"/>
              <a:t>a. C		b. 3		c. A		d. </a:t>
            </a:r>
            <a:r>
              <a:rPr lang="en-US" dirty="0">
                <a:solidFill>
                  <a:srgbClr val="FF0000"/>
                </a:solidFill>
              </a:rPr>
              <a:t>E</a:t>
            </a:r>
          </a:p>
        </p:txBody>
      </p:sp>
    </p:spTree>
    <p:extLst>
      <p:ext uri="{BB962C8B-B14F-4D97-AF65-F5344CB8AC3E}">
        <p14:creationId xmlns:p14="http://schemas.microsoft.com/office/powerpoint/2010/main" val="3912618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erb3\Desktop\Advanced Work Zone REVAMP\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228600"/>
            <a:ext cx="8534400" cy="1323439"/>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4000" b="1" spc="150" dirty="0">
                <a:ln w="11430"/>
                <a:solidFill>
                  <a:srgbClr val="F8F8F8"/>
                </a:solidFill>
              </a:rPr>
              <a:t>Hand Signaling Devices</a:t>
            </a:r>
          </a:p>
          <a:p>
            <a:endParaRPr lang="en-US" sz="4000" b="1" spc="150" dirty="0">
              <a:ln w="11430"/>
              <a:solidFill>
                <a:srgbClr val="F8F8F8"/>
              </a:solidFill>
            </a:endParaRPr>
          </a:p>
        </p:txBody>
      </p:sp>
    </p:spTree>
    <p:extLst>
      <p:ext uri="{BB962C8B-B14F-4D97-AF65-F5344CB8AC3E}">
        <p14:creationId xmlns:p14="http://schemas.microsoft.com/office/powerpoint/2010/main" val="418400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descr="Large confetti"/>
          <p:cNvSpPr>
            <a:spLocks noGrp="1" noChangeArrowheads="1"/>
          </p:cNvSpPr>
          <p:nvPr>
            <p:ph type="title"/>
          </p:nvPr>
        </p:nvSpPr>
        <p:spPr>
          <a:xfrm>
            <a:off x="2254249" y="281677"/>
            <a:ext cx="4381500" cy="701675"/>
          </a:xfrm>
        </p:spPr>
        <p:txBody>
          <a:bodyPr>
            <a:noAutofit/>
          </a:bodyPr>
          <a:lstStyle/>
          <a:p>
            <a:pPr algn="ctr" fontAlgn="auto">
              <a:spcAft>
                <a:spcPts val="0"/>
              </a:spcAft>
              <a:defRPr/>
            </a:pPr>
            <a:r>
              <a:rPr lang="en-US" altLang="en-US" sz="4400" dirty="0">
                <a:effectLst/>
                <a:latin typeface="Impact" panose="020B0806030902050204" pitchFamily="34" charset="0"/>
              </a:rPr>
              <a:t>Stop/Slow</a:t>
            </a:r>
            <a:r>
              <a:rPr lang="en-US" altLang="en-US" sz="4400" dirty="0">
                <a:latin typeface="Impact" panose="020B0806030902050204" pitchFamily="34" charset="0"/>
              </a:rPr>
              <a:t> Paddle</a:t>
            </a:r>
          </a:p>
        </p:txBody>
      </p:sp>
      <p:sp>
        <p:nvSpPr>
          <p:cNvPr id="51202" name="Rectangle 5"/>
          <p:cNvSpPr>
            <a:spLocks noGrp="1" noChangeArrowheads="1"/>
          </p:cNvSpPr>
          <p:nvPr>
            <p:ph idx="1"/>
          </p:nvPr>
        </p:nvSpPr>
        <p:spPr>
          <a:xfrm>
            <a:off x="1295400" y="1257453"/>
            <a:ext cx="6096000" cy="2350257"/>
          </a:xfrm>
        </p:spPr>
        <p:txBody>
          <a:bodyPr>
            <a:normAutofit/>
          </a:bodyPr>
          <a:lstStyle/>
          <a:p>
            <a:pPr marL="457200" indent="-457200">
              <a:buClrTx/>
              <a:buFont typeface="Wingdings" panose="05000000000000000000" pitchFamily="2" charset="2"/>
              <a:buChar char="Ø"/>
            </a:pPr>
            <a:r>
              <a:rPr lang="en-US" altLang="en-US" sz="2400" dirty="0"/>
              <a:t>Shall be retro-reflective </a:t>
            </a:r>
          </a:p>
          <a:p>
            <a:pPr marL="457200" indent="-457200">
              <a:buClrTx/>
              <a:buFont typeface="Wingdings" panose="05000000000000000000" pitchFamily="2" charset="2"/>
              <a:buChar char="Ø"/>
            </a:pPr>
            <a:r>
              <a:rPr lang="en-US" altLang="en-US" sz="2400" dirty="0"/>
              <a:t>Shall be octagon shape on a rigid handle</a:t>
            </a:r>
          </a:p>
          <a:p>
            <a:pPr marL="742950" lvl="1" indent="-342900">
              <a:buClrTx/>
              <a:buFont typeface="Arial" panose="020B0604020202020204" pitchFamily="34" charset="0"/>
              <a:buChar char="•"/>
            </a:pPr>
            <a:r>
              <a:rPr lang="en-US" altLang="en-US" sz="2200" dirty="0"/>
              <a:t> Preferred height of 5-7ft.</a:t>
            </a:r>
          </a:p>
          <a:p>
            <a:pPr marL="457200" indent="-457200">
              <a:buClrTx/>
              <a:buFont typeface="Wingdings" panose="05000000000000000000" pitchFamily="2" charset="2"/>
              <a:buChar char="Ø"/>
            </a:pPr>
            <a:r>
              <a:rPr lang="en-US" altLang="en-US" sz="2400" dirty="0"/>
              <a:t>Shall be 18 inches with 6 inch letters</a:t>
            </a:r>
          </a:p>
          <a:p>
            <a:pPr marL="457200" indent="-457200">
              <a:buClrTx/>
              <a:buFont typeface="Wingdings" panose="05000000000000000000" pitchFamily="2" charset="2"/>
              <a:buChar char="Ø"/>
            </a:pPr>
            <a:r>
              <a:rPr lang="en-US" altLang="en-US" sz="2400" dirty="0"/>
              <a:t>Shall be in quality condition </a:t>
            </a:r>
          </a:p>
        </p:txBody>
      </p:sp>
      <p:grpSp>
        <p:nvGrpSpPr>
          <p:cNvPr id="4" name="Group 3">
            <a:extLst>
              <a:ext uri="{FF2B5EF4-FFF2-40B4-BE49-F238E27FC236}">
                <a16:creationId xmlns:a16="http://schemas.microsoft.com/office/drawing/2014/main" id="{EAE80950-269D-4FF9-9B17-88D9A3C3187F}"/>
              </a:ext>
            </a:extLst>
          </p:cNvPr>
          <p:cNvGrpSpPr/>
          <p:nvPr/>
        </p:nvGrpSpPr>
        <p:grpSpPr>
          <a:xfrm>
            <a:off x="211666" y="3595639"/>
            <a:ext cx="4284133" cy="2405393"/>
            <a:chOff x="338667" y="3633457"/>
            <a:chExt cx="4284133" cy="2405393"/>
          </a:xfrm>
        </p:grpSpPr>
        <p:pic>
          <p:nvPicPr>
            <p:cNvPr id="3075" name="Picture 3" descr="C:\Users\anderb3\Desktop\Flagger Recert\st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667" y="3657600"/>
              <a:ext cx="4233333" cy="238125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3" name="&quot;No&quot; Symbol 2"/>
            <p:cNvSpPr/>
            <p:nvPr/>
          </p:nvSpPr>
          <p:spPr>
            <a:xfrm>
              <a:off x="2489200" y="3633457"/>
              <a:ext cx="2133600" cy="2118783"/>
            </a:xfrm>
            <a:prstGeom prst="noSmoking">
              <a:avLst>
                <a:gd name="adj" fmla="val 887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5" name="Group 4">
            <a:extLst>
              <a:ext uri="{FF2B5EF4-FFF2-40B4-BE49-F238E27FC236}">
                <a16:creationId xmlns:a16="http://schemas.microsoft.com/office/drawing/2014/main" id="{B0ECF7A8-E4B6-40F5-B9AA-AACEC935E2EC}"/>
              </a:ext>
            </a:extLst>
          </p:cNvPr>
          <p:cNvGrpSpPr/>
          <p:nvPr/>
        </p:nvGrpSpPr>
        <p:grpSpPr>
          <a:xfrm>
            <a:off x="4699003" y="3554723"/>
            <a:ext cx="4195778" cy="2388877"/>
            <a:chOff x="4800600" y="3552459"/>
            <a:chExt cx="4195778" cy="2388877"/>
          </a:xfrm>
        </p:grpSpPr>
        <p:pic>
          <p:nvPicPr>
            <p:cNvPr id="3076" name="Picture 4" descr="C:\Users\anderb3\Desktop\Flagger Recert\sl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655336"/>
              <a:ext cx="4064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2" name="&quot;No&quot; Symbol 11"/>
            <p:cNvSpPr/>
            <p:nvPr/>
          </p:nvSpPr>
          <p:spPr>
            <a:xfrm>
              <a:off x="6862778" y="3552459"/>
              <a:ext cx="2133600" cy="2118783"/>
            </a:xfrm>
            <a:prstGeom prst="noSmoking">
              <a:avLst>
                <a:gd name="adj" fmla="val 887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3" name="Picture 4" descr="C:\Users\anderb3\Desktop\Back to Basics Video Project\Safety Logo\B2B_Metal Logo ligh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27303" y="5981982"/>
            <a:ext cx="4343400" cy="646331"/>
          </a:xfrm>
          <a:prstGeom prst="rect">
            <a:avLst/>
          </a:prstGeom>
          <a:solidFill>
            <a:srgbClr val="FFFF00"/>
          </a:solidFill>
          <a:effectLst>
            <a:glow rad="63500">
              <a:schemeClr val="accent2">
                <a:satMod val="175000"/>
                <a:alpha val="40000"/>
              </a:schemeClr>
            </a:glow>
          </a:effectLst>
        </p:spPr>
        <p:txBody>
          <a:bodyPr wrap="square" rtlCol="0">
            <a:spAutoFit/>
          </a:bodyPr>
          <a:lstStyle/>
          <a:p>
            <a:pPr algn="ctr"/>
            <a:r>
              <a:rPr lang="en-US" altLang="en-US" dirty="0">
                <a:solidFill>
                  <a:srgbClr val="FF0000"/>
                </a:solidFill>
              </a:rPr>
              <a:t>Use of flags should be limited to emergency situations only</a:t>
            </a:r>
          </a:p>
        </p:txBody>
      </p:sp>
    </p:spTree>
    <p:extLst>
      <p:ext uri="{BB962C8B-B14F-4D97-AF65-F5344CB8AC3E}">
        <p14:creationId xmlns:p14="http://schemas.microsoft.com/office/powerpoint/2010/main" val="379217080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erb3\Desktop\Advanced Work Zone REVAMP\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228600"/>
            <a:ext cx="8534400" cy="70788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4000" b="1" spc="150" dirty="0">
                <a:ln w="11430"/>
                <a:solidFill>
                  <a:srgbClr val="F8F8F8"/>
                </a:solidFill>
              </a:rPr>
              <a:t>Flagger Stations</a:t>
            </a:r>
          </a:p>
        </p:txBody>
      </p:sp>
    </p:spTree>
    <p:extLst>
      <p:ext uri="{BB962C8B-B14F-4D97-AF65-F5344CB8AC3E}">
        <p14:creationId xmlns:p14="http://schemas.microsoft.com/office/powerpoint/2010/main" val="2714914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descr="Large confetti"/>
          <p:cNvSpPr>
            <a:spLocks noGrp="1" noChangeArrowheads="1"/>
          </p:cNvSpPr>
          <p:nvPr>
            <p:ph type="title"/>
          </p:nvPr>
        </p:nvSpPr>
        <p:spPr>
          <a:xfrm>
            <a:off x="2572753" y="381000"/>
            <a:ext cx="4419600" cy="701675"/>
          </a:xfrm>
        </p:spPr>
        <p:txBody>
          <a:bodyPr>
            <a:noAutofit/>
          </a:bodyPr>
          <a:lstStyle/>
          <a:p>
            <a:pPr algn="ctr" fontAlgn="auto">
              <a:spcAft>
                <a:spcPts val="0"/>
              </a:spcAft>
              <a:defRPr/>
            </a:pPr>
            <a:r>
              <a:rPr lang="en-US" altLang="en-US" sz="4400" dirty="0">
                <a:effectLst/>
                <a:latin typeface="Impact" panose="020B0806030902050204" pitchFamily="34" charset="0"/>
              </a:rPr>
              <a:t>Flagger Station</a:t>
            </a:r>
          </a:p>
        </p:txBody>
      </p:sp>
      <p:sp>
        <p:nvSpPr>
          <p:cNvPr id="79874" name="Rectangle 3"/>
          <p:cNvSpPr>
            <a:spLocks noGrp="1" noChangeArrowheads="1"/>
          </p:cNvSpPr>
          <p:nvPr>
            <p:ph idx="1"/>
          </p:nvPr>
        </p:nvSpPr>
        <p:spPr>
          <a:xfrm>
            <a:off x="495300" y="2590800"/>
            <a:ext cx="4267200" cy="2590800"/>
          </a:xfrm>
        </p:spPr>
        <p:txBody>
          <a:bodyPr/>
          <a:lstStyle/>
          <a:p>
            <a:pPr marL="0" indent="0">
              <a:buFont typeface="Wingdings" pitchFamily="2" charset="2"/>
              <a:buNone/>
            </a:pPr>
            <a:r>
              <a:rPr lang="en-US" altLang="en-US" sz="2800" dirty="0"/>
              <a:t>Flagger stations shall be located such that approaching road users will have sufficient distance to stop at an intended stopping point </a:t>
            </a:r>
          </a:p>
        </p:txBody>
      </p:sp>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553" y="1263149"/>
            <a:ext cx="4034374" cy="498157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descr="C:\Users\anderb3\Desktop\Back to Basics Video Project\Safety Logo\B2B_Metal Logo ligh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18588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5" name="Rectangle 3"/>
          <p:cNvSpPr>
            <a:spLocks noGrp="1" noChangeArrowheads="1"/>
          </p:cNvSpPr>
          <p:nvPr>
            <p:ph type="body" idx="4294967295"/>
          </p:nvPr>
        </p:nvSpPr>
        <p:spPr>
          <a:xfrm>
            <a:off x="895350" y="1543050"/>
            <a:ext cx="7353300" cy="4038600"/>
          </a:xfrm>
        </p:spPr>
        <p:txBody>
          <a:bodyPr>
            <a:normAutofit lnSpcReduction="10000"/>
          </a:bodyPr>
          <a:lstStyle/>
          <a:p>
            <a:pPr marL="457200" indent="-457200" fontAlgn="auto">
              <a:lnSpc>
                <a:spcPct val="80000"/>
              </a:lnSpc>
              <a:spcAft>
                <a:spcPts val="0"/>
              </a:spcAft>
              <a:buClrTx/>
              <a:buFont typeface="Wingdings" panose="05000000000000000000" pitchFamily="2" charset="2"/>
              <a:buChar char="Ø"/>
              <a:defRPr/>
            </a:pPr>
            <a:r>
              <a:rPr lang="en-US" altLang="en-US" sz="2800" b="1" dirty="0"/>
              <a:t>Hills</a:t>
            </a:r>
          </a:p>
          <a:p>
            <a:pPr marL="457200" indent="-457200" fontAlgn="auto">
              <a:lnSpc>
                <a:spcPct val="80000"/>
              </a:lnSpc>
              <a:spcAft>
                <a:spcPts val="0"/>
              </a:spcAft>
              <a:buClrTx/>
              <a:buFont typeface="Wingdings" panose="05000000000000000000" pitchFamily="2" charset="2"/>
              <a:buChar char="Ø"/>
              <a:defRPr/>
            </a:pPr>
            <a:r>
              <a:rPr lang="en-US" altLang="en-US" sz="2800" b="1" dirty="0"/>
              <a:t>Curves</a:t>
            </a:r>
          </a:p>
          <a:p>
            <a:pPr marL="457200" indent="-457200" fontAlgn="auto">
              <a:lnSpc>
                <a:spcPct val="80000"/>
              </a:lnSpc>
              <a:spcAft>
                <a:spcPts val="0"/>
              </a:spcAft>
              <a:buClrTx/>
              <a:buFont typeface="Wingdings" panose="05000000000000000000" pitchFamily="2" charset="2"/>
              <a:buChar char="Ø"/>
              <a:defRPr/>
            </a:pPr>
            <a:r>
              <a:rPr lang="en-US" altLang="en-US" sz="2800" b="1" dirty="0"/>
              <a:t>Obstructions</a:t>
            </a:r>
          </a:p>
          <a:p>
            <a:pPr marL="457200" indent="-457200" fontAlgn="auto">
              <a:lnSpc>
                <a:spcPct val="80000"/>
              </a:lnSpc>
              <a:spcAft>
                <a:spcPts val="0"/>
              </a:spcAft>
              <a:buClrTx/>
              <a:buFont typeface="Wingdings" panose="05000000000000000000" pitchFamily="2" charset="2"/>
              <a:buChar char="Ø"/>
              <a:defRPr/>
            </a:pPr>
            <a:r>
              <a:rPr lang="en-US" altLang="en-US" sz="2800" b="1" dirty="0"/>
              <a:t>Shade</a:t>
            </a:r>
            <a:r>
              <a:rPr lang="en-US" altLang="en-US" sz="2800" dirty="0"/>
              <a:t> </a:t>
            </a:r>
            <a:r>
              <a:rPr lang="en-US" altLang="en-US" sz="1800" dirty="0"/>
              <a:t>– hard to see people in shaded area</a:t>
            </a:r>
          </a:p>
          <a:p>
            <a:pPr marL="457200" indent="-457200" fontAlgn="auto">
              <a:lnSpc>
                <a:spcPct val="80000"/>
              </a:lnSpc>
              <a:spcAft>
                <a:spcPts val="0"/>
              </a:spcAft>
              <a:buClrTx/>
              <a:buFont typeface="Wingdings" panose="05000000000000000000" pitchFamily="2" charset="2"/>
              <a:buChar char="Ø"/>
              <a:defRPr/>
            </a:pPr>
            <a:r>
              <a:rPr lang="en-US" altLang="en-US" sz="2800" b="1" dirty="0"/>
              <a:t>Glare</a:t>
            </a:r>
            <a:r>
              <a:rPr lang="en-US" altLang="en-US" sz="2800" dirty="0"/>
              <a:t> </a:t>
            </a:r>
            <a:r>
              <a:rPr lang="en-US" altLang="en-US" sz="1800" dirty="0"/>
              <a:t>– lighting devices or angle of sun</a:t>
            </a:r>
          </a:p>
          <a:p>
            <a:pPr marL="457200" indent="-457200" fontAlgn="auto">
              <a:lnSpc>
                <a:spcPct val="80000"/>
              </a:lnSpc>
              <a:spcAft>
                <a:spcPts val="0"/>
              </a:spcAft>
              <a:buClrTx/>
              <a:buFont typeface="Wingdings" panose="05000000000000000000" pitchFamily="2" charset="2"/>
              <a:buChar char="Ø"/>
              <a:defRPr/>
            </a:pPr>
            <a:r>
              <a:rPr lang="en-US" altLang="en-US" sz="2800" b="1" dirty="0"/>
              <a:t>Color contrast </a:t>
            </a:r>
            <a:r>
              <a:rPr lang="en-US" altLang="en-US" sz="2800" dirty="0"/>
              <a:t>– </a:t>
            </a:r>
            <a:r>
              <a:rPr lang="en-US" altLang="en-US" sz="1800" dirty="0"/>
              <a:t>wearing an orange vest and standing next to a similarly colored truck</a:t>
            </a:r>
          </a:p>
          <a:p>
            <a:pPr marL="457200" indent="-457200" fontAlgn="auto">
              <a:lnSpc>
                <a:spcPct val="80000"/>
              </a:lnSpc>
              <a:spcAft>
                <a:spcPts val="0"/>
              </a:spcAft>
              <a:buClrTx/>
              <a:buFont typeface="Wingdings" panose="05000000000000000000" pitchFamily="2" charset="2"/>
              <a:buChar char="Ø"/>
              <a:defRPr/>
            </a:pPr>
            <a:r>
              <a:rPr lang="en-US" altLang="en-US" sz="2800" b="1" dirty="0"/>
              <a:t>Bad weather</a:t>
            </a:r>
          </a:p>
          <a:p>
            <a:pPr marL="457200" indent="-457200" fontAlgn="auto">
              <a:lnSpc>
                <a:spcPct val="80000"/>
              </a:lnSpc>
              <a:spcAft>
                <a:spcPts val="0"/>
              </a:spcAft>
              <a:buClrTx/>
              <a:buFont typeface="Wingdings" panose="05000000000000000000" pitchFamily="2" charset="2"/>
              <a:buChar char="Ø"/>
              <a:defRPr/>
            </a:pPr>
            <a:r>
              <a:rPr lang="en-US" altLang="en-US" sz="2800" b="1" dirty="0"/>
              <a:t>Darkness</a:t>
            </a:r>
          </a:p>
        </p:txBody>
      </p:sp>
      <p:sp>
        <p:nvSpPr>
          <p:cNvPr id="55298" name="Rectangle 5" descr="Large confetti"/>
          <p:cNvSpPr>
            <a:spLocks noGrp="1" noChangeArrowheads="1"/>
          </p:cNvSpPr>
          <p:nvPr>
            <p:ph type="title" idx="4294967295"/>
          </p:nvPr>
        </p:nvSpPr>
        <p:spPr>
          <a:xfrm>
            <a:off x="810013" y="253746"/>
            <a:ext cx="7772400" cy="838200"/>
          </a:xfrm>
        </p:spPr>
        <p:txBody>
          <a:bodyPr>
            <a:noAutofit/>
          </a:bodyPr>
          <a:lstStyle/>
          <a:p>
            <a:pPr algn="ctr" fontAlgn="auto">
              <a:spcAft>
                <a:spcPts val="0"/>
              </a:spcAft>
              <a:defRPr/>
            </a:pPr>
            <a:r>
              <a:rPr lang="en-US" altLang="en-US" sz="4400" dirty="0">
                <a:effectLst/>
                <a:latin typeface="Impact" panose="020B0806030902050204" pitchFamily="34" charset="0"/>
              </a:rPr>
              <a:t>Factors that Affect Sight Distance</a:t>
            </a:r>
          </a:p>
        </p:txBody>
      </p:sp>
      <p:pic>
        <p:nvPicPr>
          <p:cNvPr id="7"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98A3F5-3037-495D-8C80-6E2CC995A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213" y="4267200"/>
            <a:ext cx="3445289" cy="2337054"/>
          </a:xfrm>
          <a:prstGeom prst="rect">
            <a:avLst/>
          </a:prstGeom>
          <a:ln>
            <a:noFill/>
          </a:ln>
          <a:effectLst>
            <a:softEdge rad="112500"/>
          </a:effectLst>
        </p:spPr>
      </p:pic>
      <p:pic>
        <p:nvPicPr>
          <p:cNvPr id="8" name="Picture 7">
            <a:extLst>
              <a:ext uri="{FF2B5EF4-FFF2-40B4-BE49-F238E27FC236}">
                <a16:creationId xmlns:a16="http://schemas.microsoft.com/office/drawing/2014/main" id="{4AB7F370-85D7-4F4A-8D3E-9E21C101A9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8372" y="1162050"/>
            <a:ext cx="1824228" cy="2400300"/>
          </a:xfrm>
          <a:prstGeom prst="rect">
            <a:avLst/>
          </a:prstGeom>
          <a:ln>
            <a:noFill/>
          </a:ln>
          <a:effectLst>
            <a:softEdge rad="112500"/>
          </a:effectLst>
        </p:spPr>
      </p:pic>
    </p:spTree>
    <p:extLst>
      <p:ext uri="{BB962C8B-B14F-4D97-AF65-F5344CB8AC3E}">
        <p14:creationId xmlns:p14="http://schemas.microsoft.com/office/powerpoint/2010/main" val="22952846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additive="base">
                                        <p:cTn id="7" dur="500" fill="hold"/>
                                        <p:tgtEl>
                                          <p:spTgt spid="1105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5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0595">
                                            <p:txEl>
                                              <p:pRg st="1" end="1"/>
                                            </p:txEl>
                                          </p:spTgt>
                                        </p:tgtEl>
                                        <p:attrNameLst>
                                          <p:attrName>style.visibility</p:attrName>
                                        </p:attrNameLst>
                                      </p:cBhvr>
                                      <p:to>
                                        <p:strVal val="visible"/>
                                      </p:to>
                                    </p:set>
                                    <p:anim calcmode="lin" valueType="num">
                                      <p:cBhvr additive="base">
                                        <p:cTn id="13" dur="500" fill="hold"/>
                                        <p:tgtEl>
                                          <p:spTgt spid="1105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05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0595">
                                            <p:txEl>
                                              <p:pRg st="2" end="2"/>
                                            </p:txEl>
                                          </p:spTgt>
                                        </p:tgtEl>
                                        <p:attrNameLst>
                                          <p:attrName>style.visibility</p:attrName>
                                        </p:attrNameLst>
                                      </p:cBhvr>
                                      <p:to>
                                        <p:strVal val="visible"/>
                                      </p:to>
                                    </p:set>
                                    <p:anim calcmode="lin" valueType="num">
                                      <p:cBhvr additive="base">
                                        <p:cTn id="19" dur="500" fill="hold"/>
                                        <p:tgtEl>
                                          <p:spTgt spid="1105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05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0595">
                                            <p:txEl>
                                              <p:pRg st="3" end="3"/>
                                            </p:txEl>
                                          </p:spTgt>
                                        </p:tgtEl>
                                        <p:attrNameLst>
                                          <p:attrName>style.visibility</p:attrName>
                                        </p:attrNameLst>
                                      </p:cBhvr>
                                      <p:to>
                                        <p:strVal val="visible"/>
                                      </p:to>
                                    </p:set>
                                    <p:anim calcmode="lin" valueType="num">
                                      <p:cBhvr additive="base">
                                        <p:cTn id="25" dur="500" fill="hold"/>
                                        <p:tgtEl>
                                          <p:spTgt spid="1105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05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0595">
                                            <p:txEl>
                                              <p:pRg st="4" end="4"/>
                                            </p:txEl>
                                          </p:spTgt>
                                        </p:tgtEl>
                                        <p:attrNameLst>
                                          <p:attrName>style.visibility</p:attrName>
                                        </p:attrNameLst>
                                      </p:cBhvr>
                                      <p:to>
                                        <p:strVal val="visible"/>
                                      </p:to>
                                    </p:set>
                                    <p:anim calcmode="lin" valueType="num">
                                      <p:cBhvr additive="base">
                                        <p:cTn id="31" dur="500" fill="hold"/>
                                        <p:tgtEl>
                                          <p:spTgt spid="1105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05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0595">
                                            <p:txEl>
                                              <p:pRg st="5" end="5"/>
                                            </p:txEl>
                                          </p:spTgt>
                                        </p:tgtEl>
                                        <p:attrNameLst>
                                          <p:attrName>style.visibility</p:attrName>
                                        </p:attrNameLst>
                                      </p:cBhvr>
                                      <p:to>
                                        <p:strVal val="visible"/>
                                      </p:to>
                                    </p:set>
                                    <p:anim calcmode="lin" valueType="num">
                                      <p:cBhvr additive="base">
                                        <p:cTn id="37" dur="500" fill="hold"/>
                                        <p:tgtEl>
                                          <p:spTgt spid="1105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05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0595">
                                            <p:txEl>
                                              <p:pRg st="6" end="6"/>
                                            </p:txEl>
                                          </p:spTgt>
                                        </p:tgtEl>
                                        <p:attrNameLst>
                                          <p:attrName>style.visibility</p:attrName>
                                        </p:attrNameLst>
                                      </p:cBhvr>
                                      <p:to>
                                        <p:strVal val="visible"/>
                                      </p:to>
                                    </p:set>
                                    <p:anim calcmode="lin" valueType="num">
                                      <p:cBhvr additive="base">
                                        <p:cTn id="43" dur="500" fill="hold"/>
                                        <p:tgtEl>
                                          <p:spTgt spid="11059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05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0595">
                                            <p:txEl>
                                              <p:pRg st="7" end="7"/>
                                            </p:txEl>
                                          </p:spTgt>
                                        </p:tgtEl>
                                        <p:attrNameLst>
                                          <p:attrName>style.visibility</p:attrName>
                                        </p:attrNameLst>
                                      </p:cBhvr>
                                      <p:to>
                                        <p:strVal val="visible"/>
                                      </p:to>
                                    </p:set>
                                    <p:anim calcmode="lin" valueType="num">
                                      <p:cBhvr additive="base">
                                        <p:cTn id="49" dur="500" fill="hold"/>
                                        <p:tgtEl>
                                          <p:spTgt spid="11059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0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Large confetti"/>
          <p:cNvSpPr txBox="1">
            <a:spLocks noChangeArrowheads="1"/>
          </p:cNvSpPr>
          <p:nvPr/>
        </p:nvSpPr>
        <p:spPr bwMode="auto">
          <a:xfrm>
            <a:off x="2209800" y="533400"/>
            <a:ext cx="472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Times New Roman" charset="0"/>
              </a:defRPr>
            </a:lvl2pPr>
            <a:lvl3pPr algn="l" rtl="0" eaLnBrk="0" fontAlgn="base" hangingPunct="0">
              <a:spcBef>
                <a:spcPct val="0"/>
              </a:spcBef>
              <a:spcAft>
                <a:spcPct val="0"/>
              </a:spcAft>
              <a:defRPr sz="4400" b="1">
                <a:solidFill>
                  <a:schemeClr val="tx2"/>
                </a:solidFill>
                <a:latin typeface="Times New Roman" charset="0"/>
              </a:defRPr>
            </a:lvl3pPr>
            <a:lvl4pPr algn="l" rtl="0" eaLnBrk="0" fontAlgn="base" hangingPunct="0">
              <a:spcBef>
                <a:spcPct val="0"/>
              </a:spcBef>
              <a:spcAft>
                <a:spcPct val="0"/>
              </a:spcAft>
              <a:defRPr sz="4400" b="1">
                <a:solidFill>
                  <a:schemeClr val="tx2"/>
                </a:solidFill>
                <a:latin typeface="Times New Roman" charset="0"/>
              </a:defRPr>
            </a:lvl4pPr>
            <a:lvl5pPr algn="l" rtl="0" eaLnBrk="0" fontAlgn="base" hangingPunct="0">
              <a:spcBef>
                <a:spcPct val="0"/>
              </a:spcBef>
              <a:spcAft>
                <a:spcPct val="0"/>
              </a:spcAft>
              <a:defRPr sz="4400" b="1">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b="0" kern="0" dirty="0">
                <a:solidFill>
                  <a:schemeClr val="tx1">
                    <a:lumMod val="75000"/>
                    <a:lumOff val="25000"/>
                  </a:schemeClr>
                </a:solidFill>
                <a:latin typeface="Impact" panose="020B0806030902050204" pitchFamily="34" charset="0"/>
              </a:rPr>
              <a:t>Flagger</a:t>
            </a:r>
            <a:r>
              <a:rPr lang="en-US" altLang="en-US" kern="0" dirty="0">
                <a:solidFill>
                  <a:schemeClr val="tx1">
                    <a:lumMod val="75000"/>
                    <a:lumOff val="25000"/>
                  </a:schemeClr>
                </a:solidFill>
                <a:latin typeface="Impact" panose="020B0806030902050204" pitchFamily="34" charset="0"/>
              </a:rPr>
              <a:t> </a:t>
            </a:r>
            <a:r>
              <a:rPr lang="en-US" altLang="en-US" b="0" kern="0" dirty="0">
                <a:solidFill>
                  <a:schemeClr val="tx1">
                    <a:lumMod val="75000"/>
                    <a:lumOff val="25000"/>
                  </a:schemeClr>
                </a:solidFill>
                <a:latin typeface="Impact" panose="020B0806030902050204" pitchFamily="34" charset="0"/>
              </a:rPr>
              <a:t>Station</a:t>
            </a:r>
          </a:p>
        </p:txBody>
      </p:sp>
      <p:sp>
        <p:nvSpPr>
          <p:cNvPr id="4" name="Rectangle 3"/>
          <p:cNvSpPr/>
          <p:nvPr/>
        </p:nvSpPr>
        <p:spPr>
          <a:xfrm>
            <a:off x="914400" y="2362200"/>
            <a:ext cx="7315200" cy="3016210"/>
          </a:xfrm>
          <a:prstGeom prst="rect">
            <a:avLst/>
          </a:prstGeom>
        </p:spPr>
        <p:txBody>
          <a:bodyPr>
            <a:spAutoFit/>
          </a:bodyPr>
          <a:lstStyle/>
          <a:p>
            <a:pPr marL="457200" indent="-457200">
              <a:buFont typeface="Wingdings" panose="05000000000000000000" pitchFamily="2" charset="2"/>
              <a:buChar char="Ø"/>
              <a:defRPr/>
            </a:pPr>
            <a:r>
              <a:rPr lang="en-US" sz="2800" dirty="0">
                <a:solidFill>
                  <a:schemeClr val="tx1">
                    <a:lumMod val="75000"/>
                    <a:lumOff val="25000"/>
                  </a:schemeClr>
                </a:solidFill>
              </a:rPr>
              <a:t>Flaggers should be clearly visible to the first approaching road user at all times</a:t>
            </a:r>
          </a:p>
          <a:p>
            <a:pPr marL="914400" lvl="1" indent="-457200">
              <a:lnSpc>
                <a:spcPct val="150000"/>
              </a:lnSpc>
              <a:buFont typeface="Arial" panose="020B0604020202020204" pitchFamily="34" charset="0"/>
              <a:buChar char="•"/>
              <a:defRPr/>
            </a:pPr>
            <a:r>
              <a:rPr lang="en-US" sz="2400" dirty="0">
                <a:solidFill>
                  <a:schemeClr val="tx1">
                    <a:lumMod val="75000"/>
                    <a:lumOff val="25000"/>
                  </a:schemeClr>
                </a:solidFill>
              </a:rPr>
              <a:t>500 ft. daytime/1,000 ft. nighttime</a:t>
            </a:r>
          </a:p>
          <a:p>
            <a:pPr marL="457200" indent="-457200">
              <a:lnSpc>
                <a:spcPct val="150000"/>
              </a:lnSpc>
              <a:buFont typeface="Wingdings" panose="05000000000000000000" pitchFamily="2" charset="2"/>
              <a:buChar char="Ø"/>
              <a:defRPr/>
            </a:pPr>
            <a:r>
              <a:rPr lang="en-US" sz="2800" dirty="0">
                <a:solidFill>
                  <a:schemeClr val="tx1">
                    <a:lumMod val="75000"/>
                    <a:lumOff val="25000"/>
                  </a:schemeClr>
                </a:solidFill>
              </a:rPr>
              <a:t>Flaggers should face oncoming traffic</a:t>
            </a:r>
          </a:p>
          <a:p>
            <a:pPr marL="457200" indent="-457200">
              <a:buFont typeface="Wingdings" panose="05000000000000000000" pitchFamily="2" charset="2"/>
              <a:buChar char="Ø"/>
              <a:defRPr/>
            </a:pPr>
            <a:r>
              <a:rPr lang="en-US" sz="2800" dirty="0">
                <a:solidFill>
                  <a:schemeClr val="tx1">
                    <a:lumMod val="75000"/>
                    <a:lumOff val="25000"/>
                  </a:schemeClr>
                </a:solidFill>
              </a:rPr>
              <a:t>Flaggers should also make themselves visible to other road users after first vehicle stops</a:t>
            </a:r>
          </a:p>
        </p:txBody>
      </p:sp>
      <p:pic>
        <p:nvPicPr>
          <p:cNvPr id="5"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97468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098" descr="Large confetti"/>
          <p:cNvSpPr>
            <a:spLocks noGrp="1" noChangeArrowheads="1"/>
          </p:cNvSpPr>
          <p:nvPr>
            <p:ph type="title"/>
          </p:nvPr>
        </p:nvSpPr>
        <p:spPr>
          <a:xfrm>
            <a:off x="2133600" y="457200"/>
            <a:ext cx="4876800" cy="701675"/>
          </a:xfrm>
        </p:spPr>
        <p:txBody>
          <a:bodyPr>
            <a:noAutofit/>
          </a:bodyPr>
          <a:lstStyle/>
          <a:p>
            <a:pPr algn="ctr" fontAlgn="auto">
              <a:spcAft>
                <a:spcPts val="0"/>
              </a:spcAft>
              <a:defRPr/>
            </a:pPr>
            <a:r>
              <a:rPr lang="en-US" altLang="en-US" sz="4400" dirty="0">
                <a:effectLst/>
                <a:latin typeface="Impact" panose="020B0806030902050204" pitchFamily="34" charset="0"/>
              </a:rPr>
              <a:t>Discussion Topics	</a:t>
            </a:r>
          </a:p>
        </p:txBody>
      </p:sp>
      <p:sp>
        <p:nvSpPr>
          <p:cNvPr id="12291" name="Rectangle 4099"/>
          <p:cNvSpPr>
            <a:spLocks noGrp="1" noChangeArrowheads="1"/>
          </p:cNvSpPr>
          <p:nvPr>
            <p:ph idx="1"/>
          </p:nvPr>
        </p:nvSpPr>
        <p:spPr>
          <a:xfrm>
            <a:off x="914400" y="1828800"/>
            <a:ext cx="7696200" cy="4724400"/>
          </a:xfrm>
        </p:spPr>
        <p:txBody>
          <a:bodyPr>
            <a:normAutofit fontScale="77500" lnSpcReduction="20000"/>
          </a:bodyPr>
          <a:lstStyle/>
          <a:p>
            <a:pPr marL="449263" indent="-449263" fontAlgn="auto">
              <a:lnSpc>
                <a:spcPct val="110000"/>
              </a:lnSpc>
              <a:spcAft>
                <a:spcPts val="0"/>
              </a:spcAft>
              <a:buFont typeface="Wingdings 3"/>
              <a:buChar char=""/>
              <a:defRPr/>
            </a:pPr>
            <a:r>
              <a:rPr lang="en-US" altLang="en-US" sz="2800" dirty="0"/>
              <a:t>Chapter 6E of the MUTCD</a:t>
            </a:r>
          </a:p>
          <a:p>
            <a:pPr marL="449263" indent="-449263" fontAlgn="auto">
              <a:lnSpc>
                <a:spcPct val="110000"/>
              </a:lnSpc>
              <a:spcAft>
                <a:spcPts val="0"/>
              </a:spcAft>
              <a:buFont typeface="Wingdings 3"/>
              <a:buChar char=""/>
              <a:defRPr/>
            </a:pPr>
            <a:r>
              <a:rPr lang="en-US" altLang="en-US" sz="2800" dirty="0"/>
              <a:t>Qualifications of a flagger</a:t>
            </a:r>
          </a:p>
          <a:p>
            <a:pPr marL="449263" indent="-449263" fontAlgn="auto">
              <a:lnSpc>
                <a:spcPct val="110000"/>
              </a:lnSpc>
              <a:spcAft>
                <a:spcPts val="0"/>
              </a:spcAft>
              <a:buFont typeface="Wingdings 3"/>
              <a:buChar char=""/>
              <a:defRPr/>
            </a:pPr>
            <a:r>
              <a:rPr lang="en-US" altLang="en-US" sz="2800" dirty="0"/>
              <a:t>Flagger Guidelines</a:t>
            </a:r>
          </a:p>
          <a:p>
            <a:pPr marL="449263" indent="-449263" fontAlgn="auto">
              <a:lnSpc>
                <a:spcPct val="110000"/>
              </a:lnSpc>
              <a:spcAft>
                <a:spcPts val="0"/>
              </a:spcAft>
              <a:buFont typeface="Wingdings 3"/>
              <a:buChar char=""/>
              <a:defRPr/>
            </a:pPr>
            <a:r>
              <a:rPr lang="en-US" altLang="en-US" sz="2800" dirty="0"/>
              <a:t>High-visibility safety apparel</a:t>
            </a:r>
          </a:p>
          <a:p>
            <a:pPr marL="449263" indent="-449263" fontAlgn="auto">
              <a:lnSpc>
                <a:spcPct val="110000"/>
              </a:lnSpc>
              <a:spcAft>
                <a:spcPts val="0"/>
              </a:spcAft>
              <a:buFont typeface="Wingdings 3"/>
              <a:buChar char=""/>
              <a:defRPr/>
            </a:pPr>
            <a:r>
              <a:rPr lang="en-US" altLang="en-US" sz="2800" dirty="0"/>
              <a:t>Hand signaling devices</a:t>
            </a:r>
          </a:p>
          <a:p>
            <a:pPr marL="457200" indent="-457200" fontAlgn="auto">
              <a:lnSpc>
                <a:spcPct val="110000"/>
              </a:lnSpc>
              <a:spcAft>
                <a:spcPts val="0"/>
              </a:spcAft>
              <a:buFont typeface="Wingdings 3"/>
              <a:buChar char=""/>
              <a:defRPr/>
            </a:pPr>
            <a:r>
              <a:rPr lang="en-US" altLang="en-US" sz="2800" dirty="0"/>
              <a:t>Flagger stations</a:t>
            </a:r>
          </a:p>
          <a:p>
            <a:pPr marL="457200" indent="-457200" fontAlgn="auto">
              <a:lnSpc>
                <a:spcPct val="110000"/>
              </a:lnSpc>
              <a:spcAft>
                <a:spcPts val="0"/>
              </a:spcAft>
              <a:buFont typeface="Wingdings 3"/>
              <a:buChar char=""/>
              <a:defRPr/>
            </a:pPr>
            <a:r>
              <a:rPr lang="en-US" altLang="en-US" sz="2800" dirty="0"/>
              <a:t>Flagger procedures</a:t>
            </a:r>
          </a:p>
          <a:p>
            <a:pPr marL="457200" indent="-457200" fontAlgn="auto">
              <a:lnSpc>
                <a:spcPct val="110000"/>
              </a:lnSpc>
              <a:spcAft>
                <a:spcPts val="0"/>
              </a:spcAft>
              <a:buFont typeface="Wingdings 3"/>
              <a:buChar char=""/>
              <a:defRPr/>
            </a:pPr>
            <a:r>
              <a:rPr lang="en-US" altLang="en-US" sz="2800" dirty="0"/>
              <a:t>Advanced warning placement</a:t>
            </a:r>
          </a:p>
          <a:p>
            <a:pPr marL="457200" indent="-457200" fontAlgn="auto">
              <a:lnSpc>
                <a:spcPct val="110000"/>
              </a:lnSpc>
              <a:spcAft>
                <a:spcPts val="0"/>
              </a:spcAft>
              <a:buFont typeface="Wingdings 3"/>
              <a:buChar char=""/>
              <a:defRPr/>
            </a:pPr>
            <a:r>
              <a:rPr lang="en-US" altLang="en-US" sz="2800" dirty="0"/>
              <a:t>Traffic control devices</a:t>
            </a:r>
          </a:p>
          <a:p>
            <a:pPr marL="457200" indent="-457200" fontAlgn="auto">
              <a:lnSpc>
                <a:spcPct val="110000"/>
              </a:lnSpc>
              <a:spcAft>
                <a:spcPts val="0"/>
              </a:spcAft>
              <a:buFont typeface="Wingdings 3"/>
              <a:buChar char=""/>
              <a:defRPr/>
            </a:pPr>
            <a:r>
              <a:rPr lang="en-US" altLang="en-US" sz="2800" dirty="0"/>
              <a:t>Additional Traffic control devices to consider</a:t>
            </a:r>
          </a:p>
          <a:p>
            <a:pPr marL="449263" indent="-449263" fontAlgn="auto">
              <a:lnSpc>
                <a:spcPct val="110000"/>
              </a:lnSpc>
              <a:spcAft>
                <a:spcPts val="0"/>
              </a:spcAft>
              <a:buFont typeface="Wingdings 3"/>
              <a:buChar char=""/>
              <a:defRPr/>
            </a:pPr>
            <a:endParaRPr lang="en-US" altLang="en-US" dirty="0"/>
          </a:p>
        </p:txBody>
      </p:sp>
      <p:pic>
        <p:nvPicPr>
          <p:cNvPr id="4"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783286"/>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1815776"/>
            <a:ext cx="7315200" cy="4154984"/>
          </a:xfrm>
          <a:prstGeom prst="rect">
            <a:avLst/>
          </a:prstGeom>
        </p:spPr>
        <p:txBody>
          <a:bodyPr>
            <a:spAutoFit/>
          </a:bodyPr>
          <a:lstStyle/>
          <a:p>
            <a:pPr marL="342900" indent="-342900">
              <a:buFont typeface="Wingdings" panose="05000000000000000000" pitchFamily="2" charset="2"/>
              <a:buChar char="Ø"/>
              <a:defRPr/>
            </a:pPr>
            <a:r>
              <a:rPr lang="en-US" sz="2000" dirty="0">
                <a:solidFill>
                  <a:schemeClr val="tx1">
                    <a:lumMod val="75000"/>
                    <a:lumOff val="25000"/>
                  </a:schemeClr>
                </a:solidFill>
              </a:rPr>
              <a:t>Flaggers should be stationed sufficiently in advance of the workers to warn them of approaching danger by out-of-control vehicles</a:t>
            </a:r>
          </a:p>
          <a:p>
            <a:pPr marL="342900" indent="-342900">
              <a:buFont typeface="Wingdings" panose="05000000000000000000" pitchFamily="2" charset="2"/>
              <a:buChar char="Ø"/>
              <a:defRPr/>
            </a:pPr>
            <a:endParaRPr lang="en-US" sz="2000" dirty="0">
              <a:solidFill>
                <a:schemeClr val="tx1">
                  <a:lumMod val="75000"/>
                  <a:lumOff val="25000"/>
                </a:schemeClr>
              </a:solidFill>
            </a:endParaRPr>
          </a:p>
          <a:p>
            <a:pPr marL="342900" indent="-342900">
              <a:buFont typeface="Wingdings" panose="05000000000000000000" pitchFamily="2" charset="2"/>
              <a:buChar char="Ø"/>
              <a:defRPr/>
            </a:pPr>
            <a:r>
              <a:rPr lang="en-US" sz="2000" dirty="0">
                <a:solidFill>
                  <a:schemeClr val="tx1">
                    <a:lumMod val="75000"/>
                    <a:lumOff val="25000"/>
                  </a:schemeClr>
                </a:solidFill>
              </a:rPr>
              <a:t>Flagger stations should be located such that an errant vehicle has additional space to stop without entering the work space</a:t>
            </a:r>
          </a:p>
          <a:p>
            <a:pPr marL="342900" indent="-342900">
              <a:buFont typeface="Wingdings" panose="05000000000000000000" pitchFamily="2" charset="2"/>
              <a:buChar char="Ø"/>
              <a:defRPr/>
            </a:pPr>
            <a:endParaRPr lang="en-US" sz="2000" dirty="0">
              <a:solidFill>
                <a:schemeClr val="tx1">
                  <a:lumMod val="75000"/>
                  <a:lumOff val="25000"/>
                </a:schemeClr>
              </a:solidFill>
            </a:endParaRPr>
          </a:p>
          <a:p>
            <a:pPr marL="342900" indent="-342900">
              <a:buFont typeface="Wingdings" panose="05000000000000000000" pitchFamily="2" charset="2"/>
              <a:buChar char="Ø"/>
              <a:defRPr/>
            </a:pPr>
            <a:r>
              <a:rPr lang="en-US" sz="2000" dirty="0">
                <a:solidFill>
                  <a:schemeClr val="tx1">
                    <a:lumMod val="75000"/>
                    <a:lumOff val="25000"/>
                  </a:schemeClr>
                </a:solidFill>
              </a:rPr>
              <a:t>The flagger should identify an escape route that can be used to avoid being struck by an errant vehicle</a:t>
            </a:r>
          </a:p>
          <a:p>
            <a:pPr>
              <a:defRPr/>
            </a:pPr>
            <a:endParaRPr lang="en-US" sz="1000" b="1" dirty="0">
              <a:solidFill>
                <a:schemeClr val="tx1">
                  <a:lumMod val="75000"/>
                  <a:lumOff val="25000"/>
                </a:schemeClr>
              </a:solidFill>
            </a:endParaRPr>
          </a:p>
          <a:p>
            <a:pPr>
              <a:defRPr/>
            </a:pPr>
            <a:r>
              <a:rPr lang="en-US" sz="2400" dirty="0">
                <a:solidFill>
                  <a:schemeClr val="tx1">
                    <a:lumMod val="75000"/>
                    <a:lumOff val="25000"/>
                  </a:schemeClr>
                </a:solidFill>
              </a:rPr>
              <a:t>Consider audible warning devices:</a:t>
            </a:r>
          </a:p>
          <a:p>
            <a:pPr marL="342900" indent="-342900">
              <a:buFont typeface="Arial" panose="020B0604020202020204" pitchFamily="34" charset="0"/>
              <a:buChar char="•"/>
              <a:defRPr/>
            </a:pPr>
            <a:r>
              <a:rPr lang="en-US" sz="2000" dirty="0">
                <a:solidFill>
                  <a:schemeClr val="tx1">
                    <a:lumMod val="75000"/>
                    <a:lumOff val="25000"/>
                  </a:schemeClr>
                </a:solidFill>
              </a:rPr>
              <a:t>Horns </a:t>
            </a:r>
          </a:p>
          <a:p>
            <a:pPr marL="342900" indent="-342900">
              <a:buFont typeface="Arial" panose="020B0604020202020204" pitchFamily="34" charset="0"/>
              <a:buChar char="•"/>
              <a:defRPr/>
            </a:pPr>
            <a:r>
              <a:rPr lang="en-US" sz="2000" dirty="0">
                <a:solidFill>
                  <a:schemeClr val="tx1">
                    <a:lumMod val="75000"/>
                    <a:lumOff val="25000"/>
                  </a:schemeClr>
                </a:solidFill>
              </a:rPr>
              <a:t>Whistles</a:t>
            </a:r>
          </a:p>
        </p:txBody>
      </p:sp>
      <p:sp>
        <p:nvSpPr>
          <p:cNvPr id="6" name="Rectangle 2" descr="Large confetti"/>
          <p:cNvSpPr txBox="1">
            <a:spLocks noChangeArrowheads="1"/>
          </p:cNvSpPr>
          <p:nvPr/>
        </p:nvSpPr>
        <p:spPr bwMode="auto">
          <a:xfrm>
            <a:off x="2514600" y="571767"/>
            <a:ext cx="4114800" cy="68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Times New Roman" charset="0"/>
              </a:defRPr>
            </a:lvl2pPr>
            <a:lvl3pPr algn="l" rtl="0" eaLnBrk="0" fontAlgn="base" hangingPunct="0">
              <a:spcBef>
                <a:spcPct val="0"/>
              </a:spcBef>
              <a:spcAft>
                <a:spcPct val="0"/>
              </a:spcAft>
              <a:defRPr sz="4400" b="1">
                <a:solidFill>
                  <a:schemeClr val="tx2"/>
                </a:solidFill>
                <a:latin typeface="Times New Roman" charset="0"/>
              </a:defRPr>
            </a:lvl3pPr>
            <a:lvl4pPr algn="l" rtl="0" eaLnBrk="0" fontAlgn="base" hangingPunct="0">
              <a:spcBef>
                <a:spcPct val="0"/>
              </a:spcBef>
              <a:spcAft>
                <a:spcPct val="0"/>
              </a:spcAft>
              <a:defRPr sz="4400" b="1">
                <a:solidFill>
                  <a:schemeClr val="tx2"/>
                </a:solidFill>
                <a:latin typeface="Times New Roman" charset="0"/>
              </a:defRPr>
            </a:lvl4pPr>
            <a:lvl5pPr algn="l" rtl="0" eaLnBrk="0" fontAlgn="base" hangingPunct="0">
              <a:spcBef>
                <a:spcPct val="0"/>
              </a:spcBef>
              <a:spcAft>
                <a:spcPct val="0"/>
              </a:spcAft>
              <a:defRPr sz="4400" b="1">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eaLnBrk="1" hangingPunct="1">
              <a:defRPr/>
            </a:pPr>
            <a:r>
              <a:rPr lang="en-US" altLang="en-US" kern="0" dirty="0">
                <a:solidFill>
                  <a:schemeClr val="tx1">
                    <a:lumMod val="75000"/>
                    <a:lumOff val="25000"/>
                  </a:schemeClr>
                </a:solidFill>
                <a:latin typeface="Impact" panose="020B0806030902050204" pitchFamily="34" charset="0"/>
              </a:rPr>
              <a:t>Flagger Station</a:t>
            </a:r>
          </a:p>
        </p:txBody>
      </p:sp>
      <p:pic>
        <p:nvPicPr>
          <p:cNvPr id="73733"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6400" y="4868406"/>
            <a:ext cx="1533525"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7" name="Picture 4" descr="C:\Users\anderb3\Desktop\Back to Basics Video Project\Safety Logo\B2B_Metal Logo ligh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7D4AB76-7218-49A1-8137-6D4EDBD2C96A}"/>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315200" y="4343400"/>
            <a:ext cx="1162050" cy="1866900"/>
          </a:xfrm>
          <a:prstGeom prst="rect">
            <a:avLst/>
          </a:prstGeom>
        </p:spPr>
      </p:pic>
    </p:spTree>
    <p:extLst>
      <p:ext uri="{BB962C8B-B14F-4D97-AF65-F5344CB8AC3E}">
        <p14:creationId xmlns:p14="http://schemas.microsoft.com/office/powerpoint/2010/main" val="107137074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descr="Large confetti"/>
          <p:cNvSpPr>
            <a:spLocks noGrp="1"/>
          </p:cNvSpPr>
          <p:nvPr>
            <p:ph type="title"/>
          </p:nvPr>
        </p:nvSpPr>
        <p:spPr>
          <a:xfrm>
            <a:off x="90018" y="3200400"/>
            <a:ext cx="8991600" cy="1371600"/>
          </a:xfrm>
        </p:spPr>
        <p:txBody>
          <a:bodyPr>
            <a:normAutofit fontScale="90000"/>
          </a:bodyPr>
          <a:lstStyle/>
          <a:p>
            <a:pPr algn="ctr" fontAlgn="auto">
              <a:spcAft>
                <a:spcPts val="0"/>
              </a:spcAft>
              <a:defRPr/>
            </a:pPr>
            <a:r>
              <a:rPr lang="en-US" sz="2800" dirty="0">
                <a:solidFill>
                  <a:schemeClr val="tx1"/>
                </a:solidFill>
                <a:latin typeface="+mn-lt"/>
                <a:ea typeface="+mn-ea"/>
                <a:cs typeface="+mn-cs"/>
              </a:rPr>
              <a:t>The flagger should stand alone, at least 100 ft. from: </a:t>
            </a:r>
            <a:br>
              <a:rPr lang="en-US" sz="2800" dirty="0">
                <a:solidFill>
                  <a:schemeClr val="tx1"/>
                </a:solidFill>
                <a:latin typeface="+mn-lt"/>
                <a:ea typeface="+mn-ea"/>
                <a:cs typeface="+mn-cs"/>
              </a:rPr>
            </a:br>
            <a:r>
              <a:rPr lang="en-US" sz="2800" dirty="0">
                <a:solidFill>
                  <a:schemeClr val="tx1"/>
                </a:solidFill>
                <a:latin typeface="+mn-lt"/>
                <a:ea typeface="+mn-ea"/>
                <a:cs typeface="+mn-cs"/>
              </a:rPr>
              <a:t>Other workers</a:t>
            </a:r>
            <a:br>
              <a:rPr lang="en-US" sz="2800" dirty="0">
                <a:solidFill>
                  <a:schemeClr val="tx1"/>
                </a:solidFill>
                <a:latin typeface="+mn-lt"/>
                <a:ea typeface="+mn-ea"/>
                <a:cs typeface="+mn-cs"/>
              </a:rPr>
            </a:br>
            <a:r>
              <a:rPr lang="en-US" sz="2800" dirty="0">
                <a:solidFill>
                  <a:schemeClr val="tx1"/>
                </a:solidFill>
                <a:latin typeface="+mn-lt"/>
                <a:ea typeface="+mn-ea"/>
                <a:cs typeface="+mn-cs"/>
              </a:rPr>
              <a:t>Work vehicles</a:t>
            </a:r>
            <a:br>
              <a:rPr lang="en-US" sz="2800" dirty="0">
                <a:solidFill>
                  <a:schemeClr val="tx1"/>
                </a:solidFill>
                <a:latin typeface="+mn-lt"/>
                <a:ea typeface="+mn-ea"/>
                <a:cs typeface="+mn-cs"/>
              </a:rPr>
            </a:br>
            <a:r>
              <a:rPr lang="en-US" sz="2800" dirty="0">
                <a:solidFill>
                  <a:schemeClr val="tx1"/>
                </a:solidFill>
                <a:latin typeface="+mn-lt"/>
                <a:ea typeface="+mn-ea"/>
                <a:cs typeface="+mn-cs"/>
              </a:rPr>
              <a:t>Equipment</a:t>
            </a:r>
            <a:endParaRPr lang="en-US" altLang="en-US" sz="2800" dirty="0">
              <a:solidFill>
                <a:schemeClr val="tx1"/>
              </a:solidFill>
              <a:latin typeface="+mn-lt"/>
              <a:ea typeface="+mn-ea"/>
              <a:cs typeface="+mn-cs"/>
            </a:endParaRPr>
          </a:p>
        </p:txBody>
      </p:sp>
      <p:sp>
        <p:nvSpPr>
          <p:cNvPr id="4" name="Rectangle 2" descr="Large confetti"/>
          <p:cNvSpPr txBox="1">
            <a:spLocks noChangeArrowheads="1"/>
          </p:cNvSpPr>
          <p:nvPr/>
        </p:nvSpPr>
        <p:spPr bwMode="auto">
          <a:xfrm>
            <a:off x="2362200" y="43015"/>
            <a:ext cx="449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Times New Roman" charset="0"/>
              </a:defRPr>
            </a:lvl2pPr>
            <a:lvl3pPr algn="l" rtl="0" eaLnBrk="0" fontAlgn="base" hangingPunct="0">
              <a:spcBef>
                <a:spcPct val="0"/>
              </a:spcBef>
              <a:spcAft>
                <a:spcPct val="0"/>
              </a:spcAft>
              <a:defRPr sz="4400" b="1">
                <a:solidFill>
                  <a:schemeClr val="tx2"/>
                </a:solidFill>
                <a:latin typeface="Times New Roman" charset="0"/>
              </a:defRPr>
            </a:lvl3pPr>
            <a:lvl4pPr algn="l" rtl="0" eaLnBrk="0" fontAlgn="base" hangingPunct="0">
              <a:spcBef>
                <a:spcPct val="0"/>
              </a:spcBef>
              <a:spcAft>
                <a:spcPct val="0"/>
              </a:spcAft>
              <a:defRPr sz="4400" b="1">
                <a:solidFill>
                  <a:schemeClr val="tx2"/>
                </a:solidFill>
                <a:latin typeface="Times New Roman" charset="0"/>
              </a:defRPr>
            </a:lvl4pPr>
            <a:lvl5pPr algn="l" rtl="0" eaLnBrk="0" fontAlgn="base" hangingPunct="0">
              <a:spcBef>
                <a:spcPct val="0"/>
              </a:spcBef>
              <a:spcAft>
                <a:spcPct val="0"/>
              </a:spcAft>
              <a:defRPr sz="4400" b="1">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b="0" kern="0" dirty="0">
                <a:solidFill>
                  <a:schemeClr val="tx1">
                    <a:lumMod val="75000"/>
                    <a:lumOff val="25000"/>
                  </a:schemeClr>
                </a:solidFill>
                <a:latin typeface="Impact" panose="020B0806030902050204" pitchFamily="34" charset="0"/>
              </a:rPr>
              <a:t>Flagger Station</a:t>
            </a:r>
          </a:p>
        </p:txBody>
      </p:sp>
      <p:sp>
        <p:nvSpPr>
          <p:cNvPr id="2" name="TextBox 1"/>
          <p:cNvSpPr txBox="1"/>
          <p:nvPr/>
        </p:nvSpPr>
        <p:spPr>
          <a:xfrm>
            <a:off x="2235893" y="6445653"/>
            <a:ext cx="4748414" cy="369332"/>
          </a:xfrm>
          <a:prstGeom prst="rect">
            <a:avLst/>
          </a:prstGeom>
          <a:solidFill>
            <a:srgbClr val="FFFF00"/>
          </a:solidFill>
          <a:effectLst>
            <a:glow rad="101600">
              <a:schemeClr val="bg1">
                <a:alpha val="60000"/>
              </a:schemeClr>
            </a:glow>
          </a:effectLst>
        </p:spPr>
        <p:txBody>
          <a:bodyPr wrap="square" rtlCol="0">
            <a:spAutoFit/>
          </a:bodyPr>
          <a:lstStyle/>
          <a:p>
            <a:pPr algn="ctr"/>
            <a:r>
              <a:rPr lang="en-US" dirty="0">
                <a:solidFill>
                  <a:srgbClr val="FF0000"/>
                </a:solidFill>
              </a:rPr>
              <a:t>Flagger must identify an escape route</a:t>
            </a:r>
          </a:p>
        </p:txBody>
      </p:sp>
      <p:pic>
        <p:nvPicPr>
          <p:cNvPr id="9"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smithd2\Desktop\SL District Review\Pictures\Jefferson County\P9140128.JPG"/>
          <p:cNvPicPr>
            <a:picLocks noChangeAspect="1" noChangeArrowheads="1"/>
          </p:cNvPicPr>
          <p:nvPr/>
        </p:nvPicPr>
        <p:blipFill>
          <a:blip r:embed="rId4">
            <a:extLst>
              <a:ext uri="{28A0092B-C50C-407E-A947-70E740481C1C}">
                <a14:useLocalDpi xmlns:a14="http://schemas.microsoft.com/office/drawing/2010/main" val="0"/>
              </a:ext>
            </a:extLst>
          </a:blip>
          <a:srcRect l="14323" t="40971" r="4166" b="13889"/>
          <a:stretch>
            <a:fillRect/>
          </a:stretch>
        </p:blipFill>
        <p:spPr bwMode="auto">
          <a:xfrm>
            <a:off x="123472" y="533400"/>
            <a:ext cx="6429728" cy="3050276"/>
          </a:xfrm>
          <a:prstGeom prst="rect">
            <a:avLst/>
          </a:prstGeom>
          <a:noFill/>
          <a:ln>
            <a:noFill/>
          </a:ln>
          <a:effectLst>
            <a:softEdge rad="571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E2A1350-9A85-443C-B7A4-140B2D721A1E}"/>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4706"/>
          <a:stretch/>
        </p:blipFill>
        <p:spPr>
          <a:xfrm>
            <a:off x="1447800" y="1336364"/>
            <a:ext cx="1924050" cy="1849087"/>
          </a:xfrm>
          <a:prstGeom prst="rect">
            <a:avLst/>
          </a:prstGeom>
        </p:spPr>
      </p:pic>
      <p:pic>
        <p:nvPicPr>
          <p:cNvPr id="4098" name="Picture 2" descr="C:\Users\anderb3\Desktop\Flagger Recert\1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3285" y="4572000"/>
            <a:ext cx="4726111" cy="1752600"/>
          </a:xfrm>
          <a:prstGeom prst="rect">
            <a:avLst/>
          </a:prstGeom>
          <a:noFill/>
          <a:effectLst>
            <a:softEdge rad="17780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F63DBD5-596C-47B0-BCE6-A895882AD1F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4706"/>
          <a:stretch/>
        </p:blipFill>
        <p:spPr>
          <a:xfrm>
            <a:off x="6629400" y="4693053"/>
            <a:ext cx="1924050" cy="1849087"/>
          </a:xfrm>
          <a:prstGeom prst="rect">
            <a:avLst/>
          </a:prstGeom>
        </p:spPr>
      </p:pic>
    </p:spTree>
    <p:extLst>
      <p:ext uri="{BB962C8B-B14F-4D97-AF65-F5344CB8AC3E}">
        <p14:creationId xmlns:p14="http://schemas.microsoft.com/office/powerpoint/2010/main" val="16900071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5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80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descr="Large confetti"/>
          <p:cNvSpPr>
            <a:spLocks noGrp="1"/>
          </p:cNvSpPr>
          <p:nvPr>
            <p:ph type="title"/>
          </p:nvPr>
        </p:nvSpPr>
        <p:spPr>
          <a:xfrm>
            <a:off x="2324100" y="457200"/>
            <a:ext cx="4495800" cy="762000"/>
          </a:xfrm>
        </p:spPr>
        <p:txBody>
          <a:bodyPr>
            <a:noAutofit/>
          </a:bodyPr>
          <a:lstStyle/>
          <a:p>
            <a:pPr algn="ctr" fontAlgn="auto">
              <a:spcAft>
                <a:spcPts val="0"/>
              </a:spcAft>
              <a:defRPr/>
            </a:pPr>
            <a:r>
              <a:rPr lang="en-US" altLang="en-US" sz="4400" dirty="0">
                <a:effectLst/>
                <a:latin typeface="Impact" panose="020B0806030902050204" pitchFamily="34" charset="0"/>
              </a:rPr>
              <a:t>Flagger Station</a:t>
            </a:r>
          </a:p>
        </p:txBody>
      </p:sp>
      <p:sp>
        <p:nvSpPr>
          <p:cNvPr id="3" name="Content Placeholder 2"/>
          <p:cNvSpPr>
            <a:spLocks noGrp="1"/>
          </p:cNvSpPr>
          <p:nvPr>
            <p:ph idx="1"/>
          </p:nvPr>
        </p:nvSpPr>
        <p:spPr>
          <a:xfrm>
            <a:off x="728662" y="2068717"/>
            <a:ext cx="7686675" cy="1524000"/>
          </a:xfrm>
        </p:spPr>
        <p:txBody>
          <a:bodyPr>
            <a:normAutofit/>
          </a:bodyPr>
          <a:lstStyle/>
          <a:p>
            <a:pPr fontAlgn="auto">
              <a:spcAft>
                <a:spcPts val="0"/>
              </a:spcAft>
              <a:buClrTx/>
              <a:buSzPct val="100000"/>
              <a:buFont typeface="Wingdings" panose="05000000000000000000" pitchFamily="2" charset="2"/>
              <a:buChar char="Ø"/>
              <a:defRPr/>
            </a:pPr>
            <a:r>
              <a:rPr lang="en-US" dirty="0"/>
              <a:t>Flagger cannot be more than </a:t>
            </a:r>
            <a:r>
              <a:rPr lang="en-US" b="1" u="sng" dirty="0"/>
              <a:t>1 mile </a:t>
            </a:r>
            <a:r>
              <a:rPr lang="en-US" dirty="0"/>
              <a:t>away from the flagger symbol sign</a:t>
            </a:r>
          </a:p>
          <a:p>
            <a:pPr marL="457200" indent="-457200" fontAlgn="auto">
              <a:spcAft>
                <a:spcPts val="0"/>
              </a:spcAft>
              <a:buClrTx/>
              <a:buSzPct val="100000"/>
              <a:buFont typeface="Wingdings" panose="05000000000000000000" pitchFamily="2" charset="2"/>
              <a:buChar char="Ø"/>
              <a:defRPr/>
            </a:pPr>
            <a:endParaRPr lang="en-US" dirty="0"/>
          </a:p>
          <a:p>
            <a:pPr fontAlgn="auto">
              <a:spcAft>
                <a:spcPts val="0"/>
              </a:spcAft>
              <a:buClrTx/>
              <a:buSzPct val="100000"/>
              <a:buFont typeface="Wingdings" panose="05000000000000000000" pitchFamily="2" charset="2"/>
              <a:buChar char="Ø"/>
              <a:defRPr/>
            </a:pPr>
            <a:r>
              <a:rPr lang="en-US" dirty="0"/>
              <a:t>Only </a:t>
            </a:r>
            <a:r>
              <a:rPr lang="en-US" b="1" u="sng" dirty="0"/>
              <a:t>1</a:t>
            </a:r>
            <a:r>
              <a:rPr lang="en-US" dirty="0"/>
              <a:t> Flagger symbol sign may be posted, per travel direction</a:t>
            </a:r>
          </a:p>
        </p:txBody>
      </p:sp>
      <p:pic>
        <p:nvPicPr>
          <p:cNvPr id="4"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359637E-C30B-4DD1-91F9-335BD2A648D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3600" y="3599507"/>
            <a:ext cx="2428875" cy="2428875"/>
          </a:xfrm>
          <a:prstGeom prst="rect">
            <a:avLst/>
          </a:prstGeom>
        </p:spPr>
      </p:pic>
    </p:spTree>
    <p:extLst>
      <p:ext uri="{BB962C8B-B14F-4D97-AF65-F5344CB8AC3E}">
        <p14:creationId xmlns:p14="http://schemas.microsoft.com/office/powerpoint/2010/main" val="1033382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descr="Large confetti"/>
          <p:cNvSpPr>
            <a:spLocks noGrp="1" noChangeArrowheads="1"/>
          </p:cNvSpPr>
          <p:nvPr>
            <p:ph type="title"/>
          </p:nvPr>
        </p:nvSpPr>
        <p:spPr>
          <a:xfrm>
            <a:off x="1821259" y="417512"/>
            <a:ext cx="5501481" cy="612775"/>
          </a:xfrm>
        </p:spPr>
        <p:txBody>
          <a:bodyPr>
            <a:noAutofit/>
          </a:bodyPr>
          <a:lstStyle/>
          <a:p>
            <a:pPr algn="ctr" fontAlgn="auto">
              <a:spcAft>
                <a:spcPts val="0"/>
              </a:spcAft>
              <a:defRPr/>
            </a:pPr>
            <a:r>
              <a:rPr lang="en-US" altLang="en-US" sz="4400" dirty="0">
                <a:effectLst/>
                <a:latin typeface="Impact" panose="020B0806030902050204" pitchFamily="34" charset="0"/>
              </a:rPr>
              <a:t>Nighttime Flagging </a:t>
            </a:r>
          </a:p>
        </p:txBody>
      </p:sp>
      <p:sp>
        <p:nvSpPr>
          <p:cNvPr id="82946" name="Rectangle 3"/>
          <p:cNvSpPr>
            <a:spLocks noGrp="1" noChangeArrowheads="1"/>
          </p:cNvSpPr>
          <p:nvPr>
            <p:ph idx="1"/>
          </p:nvPr>
        </p:nvSpPr>
        <p:spPr>
          <a:xfrm>
            <a:off x="2381438" y="1752600"/>
            <a:ext cx="4381122" cy="1524000"/>
          </a:xfrm>
        </p:spPr>
        <p:txBody>
          <a:bodyPr/>
          <a:lstStyle/>
          <a:p>
            <a:pPr marL="466725" indent="-466725">
              <a:buFontTx/>
              <a:buNone/>
            </a:pPr>
            <a:r>
              <a:rPr lang="en-US" altLang="en-US" sz="3200" b="1" dirty="0"/>
              <a:t>Nighttime hours:</a:t>
            </a:r>
          </a:p>
          <a:p>
            <a:pPr marL="457200" indent="-457200">
              <a:buClrTx/>
              <a:buSzPct val="75000"/>
              <a:buFont typeface="Wingdings" panose="05000000000000000000" pitchFamily="2" charset="2"/>
              <a:buChar char="Ø"/>
            </a:pPr>
            <a:r>
              <a:rPr lang="en-US" altLang="en-US" dirty="0"/>
              <a:t>Begin one-half hour before sunset</a:t>
            </a:r>
          </a:p>
          <a:p>
            <a:pPr marL="457200" indent="-457200">
              <a:buClrTx/>
              <a:buSzPct val="75000"/>
              <a:buFont typeface="Wingdings" panose="05000000000000000000" pitchFamily="2" charset="2"/>
              <a:buChar char="Ø"/>
            </a:pPr>
            <a:r>
              <a:rPr lang="en-US" altLang="en-US" dirty="0"/>
              <a:t>End one-half hour after sunrise</a:t>
            </a:r>
          </a:p>
          <a:p>
            <a:pPr marL="466725" indent="-466725"/>
            <a:endParaRPr lang="en-US" altLang="en-US" dirty="0"/>
          </a:p>
          <a:p>
            <a:pPr marL="466725" indent="-466725">
              <a:buFontTx/>
              <a:buNone/>
            </a:pPr>
            <a:endParaRPr lang="en-US" altLang="en-US" dirty="0"/>
          </a:p>
        </p:txBody>
      </p:sp>
      <p:pic>
        <p:nvPicPr>
          <p:cNvPr id="829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52" y="3277265"/>
            <a:ext cx="4095939" cy="2879694"/>
          </a:xfrm>
          <a:prstGeom prst="rect">
            <a:avLst/>
          </a:prstGeom>
          <a:noFill/>
          <a:ln>
            <a:noFill/>
          </a:ln>
          <a:effectLst>
            <a:softEdge rad="266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6" name="Picture 4" descr="C:\Users\anderb3\Desktop\Back to Basics Video Project\Safety Logo\B2B_Metal Logo ligh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F67271A-D619-45CD-B69D-1FA86A4D67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6812" y="3276932"/>
            <a:ext cx="3791495" cy="2880360"/>
          </a:xfrm>
          <a:prstGeom prst="rect">
            <a:avLst/>
          </a:prstGeom>
          <a:ln>
            <a:noFill/>
          </a:ln>
          <a:effectLst>
            <a:softEdge rad="112500"/>
          </a:effectLst>
        </p:spPr>
      </p:pic>
    </p:spTree>
    <p:extLst>
      <p:ext uri="{BB962C8B-B14F-4D97-AF65-F5344CB8AC3E}">
        <p14:creationId xmlns:p14="http://schemas.microsoft.com/office/powerpoint/2010/main" val="2497621850"/>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descr="Large confetti"/>
          <p:cNvSpPr>
            <a:spLocks noGrp="1" noChangeArrowheads="1"/>
          </p:cNvSpPr>
          <p:nvPr>
            <p:ph type="title"/>
          </p:nvPr>
        </p:nvSpPr>
        <p:spPr>
          <a:xfrm>
            <a:off x="2019300" y="609600"/>
            <a:ext cx="5105400" cy="701675"/>
          </a:xfrm>
        </p:spPr>
        <p:txBody>
          <a:bodyPr>
            <a:noAutofit/>
          </a:bodyPr>
          <a:lstStyle/>
          <a:p>
            <a:pPr algn="ctr" fontAlgn="auto">
              <a:spcAft>
                <a:spcPts val="0"/>
              </a:spcAft>
              <a:defRPr/>
            </a:pPr>
            <a:r>
              <a:rPr lang="en-US" altLang="en-US" sz="4400" dirty="0">
                <a:effectLst/>
                <a:latin typeface="Impact" panose="020B0806030902050204" pitchFamily="34" charset="0"/>
              </a:rPr>
              <a:t>Nighttime Flagging</a:t>
            </a:r>
          </a:p>
        </p:txBody>
      </p:sp>
      <p:sp>
        <p:nvSpPr>
          <p:cNvPr id="83970" name="Rectangle 3"/>
          <p:cNvSpPr>
            <a:spLocks noGrp="1" noChangeArrowheads="1"/>
          </p:cNvSpPr>
          <p:nvPr>
            <p:ph idx="1"/>
          </p:nvPr>
        </p:nvSpPr>
        <p:spPr>
          <a:xfrm>
            <a:off x="685800" y="1981200"/>
            <a:ext cx="7772400" cy="2590800"/>
          </a:xfrm>
        </p:spPr>
        <p:txBody>
          <a:bodyPr/>
          <a:lstStyle/>
          <a:p>
            <a:pPr>
              <a:buClrTx/>
              <a:buSzPct val="75000"/>
              <a:buFont typeface="Wingdings" panose="05000000000000000000" pitchFamily="2" charset="2"/>
              <a:buChar char="Ø"/>
            </a:pPr>
            <a:r>
              <a:rPr lang="en-US" altLang="en-US" sz="2800" dirty="0"/>
              <a:t>Flaggers shall be visible at a minimum distance of 1,000 feet</a:t>
            </a:r>
          </a:p>
          <a:p>
            <a:pPr>
              <a:buClrTx/>
              <a:buSzPct val="75000"/>
              <a:buFont typeface="Wingdings" panose="05000000000000000000" pitchFamily="2" charset="2"/>
              <a:buChar char="Ø"/>
            </a:pPr>
            <a:r>
              <a:rPr lang="en-US" altLang="en-US" sz="2800" dirty="0"/>
              <a:t>All signs shall be retro-reflective and channelizing devices shall have two retro-reflective bands</a:t>
            </a:r>
          </a:p>
          <a:p>
            <a:pPr>
              <a:buClrTx/>
              <a:buSzPct val="75000"/>
              <a:buFont typeface="Wingdings" panose="05000000000000000000" pitchFamily="2" charset="2"/>
              <a:buChar char="Ø"/>
            </a:pPr>
            <a:r>
              <a:rPr lang="en-US" altLang="en-US" sz="2800" dirty="0"/>
              <a:t>Glow wands or handheld lights are recommended</a:t>
            </a:r>
          </a:p>
        </p:txBody>
      </p:sp>
      <p:pic>
        <p:nvPicPr>
          <p:cNvPr id="5"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4DEAF8-75A8-4535-9567-9EB97B937AD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68909">
            <a:off x="5636455" y="4426404"/>
            <a:ext cx="1866900" cy="1771650"/>
          </a:xfrm>
          <a:prstGeom prst="rect">
            <a:avLst/>
          </a:prstGeom>
        </p:spPr>
      </p:pic>
    </p:spTree>
    <p:extLst>
      <p:ext uri="{BB962C8B-B14F-4D97-AF65-F5344CB8AC3E}">
        <p14:creationId xmlns:p14="http://schemas.microsoft.com/office/powerpoint/2010/main" val="355213495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descr="Large confetti"/>
          <p:cNvSpPr>
            <a:spLocks noGrp="1"/>
          </p:cNvSpPr>
          <p:nvPr>
            <p:ph type="title"/>
          </p:nvPr>
        </p:nvSpPr>
        <p:spPr>
          <a:xfrm>
            <a:off x="3352800" y="381000"/>
            <a:ext cx="2438400" cy="838200"/>
          </a:xfrm>
        </p:spPr>
        <p:txBody>
          <a:bodyPr>
            <a:normAutofit/>
          </a:bodyPr>
          <a:lstStyle/>
          <a:p>
            <a:pPr algn="ctr" fontAlgn="auto">
              <a:spcAft>
                <a:spcPts val="0"/>
              </a:spcAft>
              <a:defRPr/>
            </a:pPr>
            <a:r>
              <a:rPr lang="en-US" altLang="en-US" sz="4400" dirty="0">
                <a:effectLst/>
                <a:latin typeface="Impact" panose="020B0806030902050204" pitchFamily="34" charset="0"/>
              </a:rPr>
              <a:t>Glare</a:t>
            </a:r>
          </a:p>
        </p:txBody>
      </p:sp>
      <p:sp>
        <p:nvSpPr>
          <p:cNvPr id="84994" name="Content Placeholder 2"/>
          <p:cNvSpPr>
            <a:spLocks noGrp="1"/>
          </p:cNvSpPr>
          <p:nvPr>
            <p:ph idx="1"/>
          </p:nvPr>
        </p:nvSpPr>
        <p:spPr>
          <a:xfrm>
            <a:off x="676275" y="1900037"/>
            <a:ext cx="7315200" cy="4658126"/>
          </a:xfrm>
        </p:spPr>
        <p:txBody>
          <a:bodyPr>
            <a:normAutofit/>
          </a:bodyPr>
          <a:lstStyle/>
          <a:p>
            <a:pPr marL="109728" indent="0">
              <a:spcAft>
                <a:spcPts val="600"/>
              </a:spcAft>
              <a:buClrTx/>
              <a:buSzPct val="75000"/>
              <a:buNone/>
            </a:pPr>
            <a:r>
              <a:rPr lang="en-US" altLang="en-US" sz="2800" b="1" dirty="0"/>
              <a:t>Lighting shall not produce a disabling glare to: </a:t>
            </a:r>
          </a:p>
          <a:p>
            <a:pPr>
              <a:spcAft>
                <a:spcPts val="600"/>
              </a:spcAft>
              <a:buClrTx/>
              <a:buSzPct val="75000"/>
              <a:buFont typeface="Wingdings" panose="05000000000000000000" pitchFamily="2" charset="2"/>
              <a:buChar char="Ø"/>
            </a:pPr>
            <a:r>
              <a:rPr lang="en-US" altLang="en-US" sz="2400" dirty="0"/>
              <a:t>Traveling Public </a:t>
            </a:r>
            <a:endParaRPr lang="en-US" altLang="en-US" sz="1600" dirty="0"/>
          </a:p>
          <a:p>
            <a:pPr lvl="1">
              <a:spcAft>
                <a:spcPts val="600"/>
              </a:spcAft>
              <a:buClrTx/>
              <a:buSzPct val="75000"/>
              <a:buFont typeface="Arial" panose="020B0604020202020204" pitchFamily="34" charset="0"/>
              <a:buChar char="•"/>
            </a:pPr>
            <a:r>
              <a:rPr lang="en-US" altLang="en-US" dirty="0"/>
              <a:t>Traveling in either direction</a:t>
            </a:r>
          </a:p>
          <a:p>
            <a:pPr>
              <a:spcAft>
                <a:spcPts val="600"/>
              </a:spcAft>
              <a:buClrTx/>
              <a:buSzPct val="75000"/>
              <a:buFont typeface="Wingdings" panose="05000000000000000000" pitchFamily="2" charset="2"/>
              <a:buChar char="Ø"/>
            </a:pPr>
            <a:r>
              <a:rPr lang="en-US" altLang="en-US" sz="2400" dirty="0"/>
              <a:t>Flaggers</a:t>
            </a:r>
            <a:r>
              <a:rPr lang="en-US" altLang="en-US" dirty="0"/>
              <a:t> </a:t>
            </a:r>
          </a:p>
          <a:p>
            <a:pPr>
              <a:spcAft>
                <a:spcPts val="600"/>
              </a:spcAft>
              <a:buClrTx/>
              <a:buSzPct val="75000"/>
              <a:buFont typeface="Wingdings" panose="05000000000000000000" pitchFamily="2" charset="2"/>
              <a:buChar char="Ø"/>
            </a:pPr>
            <a:r>
              <a:rPr lang="en-US" altLang="en-US" sz="2400" dirty="0"/>
              <a:t>Crew Workers </a:t>
            </a:r>
            <a:endParaRPr lang="en-US" altLang="en-US" sz="2000" dirty="0"/>
          </a:p>
          <a:p>
            <a:pPr marL="109728" indent="0">
              <a:spcAft>
                <a:spcPts val="600"/>
              </a:spcAft>
              <a:buClrTx/>
              <a:buSzPct val="75000"/>
              <a:buNone/>
            </a:pPr>
            <a:r>
              <a:rPr lang="en-US" altLang="en-US" sz="2600" b="1" dirty="0"/>
              <a:t>Factors impacting glare are:</a:t>
            </a:r>
          </a:p>
          <a:p>
            <a:pPr>
              <a:spcBef>
                <a:spcPts val="0"/>
              </a:spcBef>
              <a:spcAft>
                <a:spcPts val="600"/>
              </a:spcAft>
              <a:buClrTx/>
              <a:buSzPct val="75000"/>
              <a:buFont typeface="Wingdings" panose="05000000000000000000" pitchFamily="2" charset="2"/>
              <a:buChar char="Ø"/>
            </a:pPr>
            <a:r>
              <a:rPr lang="en-US" altLang="en-US" sz="2400" dirty="0"/>
              <a:t>Lighting unit set-up location </a:t>
            </a:r>
          </a:p>
          <a:p>
            <a:pPr>
              <a:spcBef>
                <a:spcPts val="0"/>
              </a:spcBef>
              <a:spcAft>
                <a:spcPts val="600"/>
              </a:spcAft>
              <a:buClrTx/>
              <a:buSzPct val="75000"/>
              <a:buFont typeface="Wingdings" panose="05000000000000000000" pitchFamily="2" charset="2"/>
              <a:buChar char="Ø"/>
            </a:pPr>
            <a:r>
              <a:rPr lang="en-US" altLang="en-US" sz="2400" dirty="0"/>
              <a:t>Height of light unit</a:t>
            </a:r>
          </a:p>
          <a:p>
            <a:pPr>
              <a:spcBef>
                <a:spcPts val="0"/>
              </a:spcBef>
              <a:spcAft>
                <a:spcPts val="600"/>
              </a:spcAft>
              <a:buClrTx/>
              <a:buSzPct val="75000"/>
              <a:buFont typeface="Wingdings" panose="05000000000000000000" pitchFamily="2" charset="2"/>
              <a:buChar char="Ø"/>
            </a:pPr>
            <a:r>
              <a:rPr lang="en-US" altLang="en-US" sz="2400" dirty="0"/>
              <a:t>Direction the light units are aimed</a:t>
            </a:r>
          </a:p>
        </p:txBody>
      </p:sp>
      <p:pic>
        <p:nvPicPr>
          <p:cNvPr id="849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050" y="1619250"/>
            <a:ext cx="89535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pic>
        <p:nvPicPr>
          <p:cNvPr id="6" name="Picture 5" descr="IMG_0317[1].JPG"/>
          <p:cNvPicPr>
            <a:picLocks noChangeAspect="1"/>
          </p:cNvPicPr>
          <p:nvPr/>
        </p:nvPicPr>
        <p:blipFill>
          <a:blip r:embed="rId4" cstate="print"/>
          <a:stretch>
            <a:fillRect/>
          </a:stretch>
        </p:blipFill>
        <p:spPr>
          <a:xfrm>
            <a:off x="5257800" y="3644900"/>
            <a:ext cx="3776133" cy="2832100"/>
          </a:xfrm>
          <a:prstGeom prst="rect">
            <a:avLst/>
          </a:prstGeom>
          <a:ln>
            <a:noFill/>
          </a:ln>
          <a:effectLst>
            <a:softEdge rad="112500"/>
          </a:effectLst>
        </p:spPr>
      </p:pic>
      <p:pic>
        <p:nvPicPr>
          <p:cNvPr id="7" name="Picture 4" descr="C:\Users\anderb3\Desktop\Back to Basics Video Project\Safety Logo\B2B_Metal Logo ligh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97755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E8AEE-4A6C-4F02-9FF3-4A72BE6E58EA}"/>
              </a:ext>
            </a:extLst>
          </p:cNvPr>
          <p:cNvSpPr>
            <a:spLocks noGrp="1"/>
          </p:cNvSpPr>
          <p:nvPr>
            <p:ph type="title"/>
          </p:nvPr>
        </p:nvSpPr>
        <p:spPr>
          <a:xfrm>
            <a:off x="1706880" y="152400"/>
            <a:ext cx="5730240" cy="1450757"/>
          </a:xfrm>
        </p:spPr>
        <p:txBody>
          <a:bodyPr>
            <a:normAutofit/>
          </a:bodyPr>
          <a:lstStyle/>
          <a:p>
            <a:r>
              <a:rPr lang="en-US" sz="9600" b="1" dirty="0">
                <a:solidFill>
                  <a:srgbClr val="FF0000"/>
                </a:solidFill>
              </a:rPr>
              <a:t>Fourth quiz</a:t>
            </a:r>
          </a:p>
        </p:txBody>
      </p:sp>
      <p:sp>
        <p:nvSpPr>
          <p:cNvPr id="3" name="Slide Number Placeholder 2">
            <a:extLst>
              <a:ext uri="{FF2B5EF4-FFF2-40B4-BE49-F238E27FC236}">
                <a16:creationId xmlns:a16="http://schemas.microsoft.com/office/drawing/2014/main" id="{E75618FC-0F48-48BE-BBE1-88FBF57A6379}"/>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36</a:t>
            </a:fld>
            <a:endParaRPr lang="en-US" dirty="0">
              <a:solidFill>
                <a:prstClr val="white"/>
              </a:solidFill>
            </a:endParaRPr>
          </a:p>
        </p:txBody>
      </p:sp>
      <p:sp>
        <p:nvSpPr>
          <p:cNvPr id="4" name="TextBox 3">
            <a:extLst>
              <a:ext uri="{FF2B5EF4-FFF2-40B4-BE49-F238E27FC236}">
                <a16:creationId xmlns:a16="http://schemas.microsoft.com/office/drawing/2014/main" id="{2613303D-EAF3-4FCD-913A-0026C3C67046}"/>
              </a:ext>
            </a:extLst>
          </p:cNvPr>
          <p:cNvSpPr txBox="1"/>
          <p:nvPr/>
        </p:nvSpPr>
        <p:spPr>
          <a:xfrm>
            <a:off x="0" y="1752600"/>
            <a:ext cx="9144000" cy="4524315"/>
          </a:xfrm>
          <a:prstGeom prst="rect">
            <a:avLst/>
          </a:prstGeom>
          <a:noFill/>
        </p:spPr>
        <p:txBody>
          <a:bodyPr wrap="square" rtlCol="0">
            <a:spAutoFit/>
          </a:bodyPr>
          <a:lstStyle/>
          <a:p>
            <a:r>
              <a:rPr lang="en-US" dirty="0"/>
              <a:t>What shape is the STOP/SLOW paddle required to be?</a:t>
            </a:r>
          </a:p>
          <a:p>
            <a:pPr marL="342900" indent="-342900">
              <a:buAutoNum type="alphaLcPeriod"/>
            </a:pPr>
            <a:r>
              <a:rPr lang="en-US" dirty="0"/>
              <a:t>Circle		b. </a:t>
            </a:r>
            <a:r>
              <a:rPr lang="en-US" dirty="0">
                <a:solidFill>
                  <a:srgbClr val="FF0000"/>
                </a:solidFill>
              </a:rPr>
              <a:t>Octagon</a:t>
            </a:r>
            <a:r>
              <a:rPr lang="en-US" dirty="0"/>
              <a:t>	c. Square		d. Diamond</a:t>
            </a:r>
          </a:p>
          <a:p>
            <a:endParaRPr lang="en-US" dirty="0"/>
          </a:p>
          <a:p>
            <a:r>
              <a:rPr lang="en-US" dirty="0"/>
              <a:t>All stop slow paddles shall be at least ____ inches with ___ inch letters.</a:t>
            </a:r>
          </a:p>
          <a:p>
            <a:pPr marL="342900" indent="-342900">
              <a:buAutoNum type="alphaLcPeriod"/>
            </a:pPr>
            <a:r>
              <a:rPr lang="en-US" dirty="0">
                <a:solidFill>
                  <a:srgbClr val="FF0000"/>
                </a:solidFill>
              </a:rPr>
              <a:t>18, 6</a:t>
            </a:r>
            <a:r>
              <a:rPr lang="en-US" dirty="0"/>
              <a:t>		b. 24, 12		c. 18, 9		d. 24, 10</a:t>
            </a:r>
          </a:p>
          <a:p>
            <a:endParaRPr lang="en-US" dirty="0"/>
          </a:p>
          <a:p>
            <a:r>
              <a:rPr lang="en-US" dirty="0"/>
              <a:t>Flaggers should be visible at least ____ feet away during the day time and at least _____ feet at night time.</a:t>
            </a:r>
          </a:p>
          <a:p>
            <a:pPr marL="342900" indent="-342900">
              <a:buAutoNum type="alphaLcPeriod"/>
            </a:pPr>
            <a:r>
              <a:rPr lang="en-US" dirty="0"/>
              <a:t>495, 1,000	b. 500, 1,200	c. </a:t>
            </a:r>
            <a:r>
              <a:rPr lang="en-US" dirty="0">
                <a:solidFill>
                  <a:srgbClr val="FF0000"/>
                </a:solidFill>
              </a:rPr>
              <a:t>500, 1,000</a:t>
            </a:r>
            <a:r>
              <a:rPr lang="en-US" dirty="0"/>
              <a:t>	d. 550, 1,200</a:t>
            </a:r>
          </a:p>
          <a:p>
            <a:pPr marL="342900" indent="-342900">
              <a:buAutoNum type="alphaLcPeriod"/>
            </a:pPr>
            <a:endParaRPr lang="en-US" dirty="0"/>
          </a:p>
          <a:p>
            <a:r>
              <a:rPr lang="en-US" dirty="0"/>
              <a:t>Flaggers should never face oncoming traffic?</a:t>
            </a:r>
          </a:p>
          <a:p>
            <a:r>
              <a:rPr lang="en-US" dirty="0"/>
              <a:t>	true 		</a:t>
            </a:r>
            <a:r>
              <a:rPr lang="en-US" dirty="0">
                <a:solidFill>
                  <a:srgbClr val="FF0000"/>
                </a:solidFill>
              </a:rPr>
              <a:t>false</a:t>
            </a:r>
          </a:p>
          <a:p>
            <a:endParaRPr lang="en-US" dirty="0"/>
          </a:p>
          <a:p>
            <a:r>
              <a:rPr lang="en-US" dirty="0"/>
              <a:t>Who is in charge of inspecting equipment and identifying an escape route before the day’s work begins?</a:t>
            </a:r>
          </a:p>
          <a:p>
            <a:r>
              <a:rPr lang="en-US" dirty="0"/>
              <a:t>a. Crew leader	b. supervisor	c. crew members	d. </a:t>
            </a:r>
            <a:r>
              <a:rPr lang="en-US" dirty="0">
                <a:solidFill>
                  <a:srgbClr val="FF0000"/>
                </a:solidFill>
              </a:rPr>
              <a:t>flagger</a:t>
            </a:r>
          </a:p>
        </p:txBody>
      </p:sp>
    </p:spTree>
    <p:extLst>
      <p:ext uri="{BB962C8B-B14F-4D97-AF65-F5344CB8AC3E}">
        <p14:creationId xmlns:p14="http://schemas.microsoft.com/office/powerpoint/2010/main" val="3426336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5743-B556-4B95-A15F-8E40165DD4AA}"/>
              </a:ext>
            </a:extLst>
          </p:cNvPr>
          <p:cNvSpPr>
            <a:spLocks noGrp="1"/>
          </p:cNvSpPr>
          <p:nvPr>
            <p:ph type="title"/>
          </p:nvPr>
        </p:nvSpPr>
        <p:spPr>
          <a:xfrm>
            <a:off x="266700" y="152400"/>
            <a:ext cx="8610600" cy="1450757"/>
          </a:xfrm>
        </p:spPr>
        <p:txBody>
          <a:bodyPr>
            <a:noAutofit/>
          </a:bodyPr>
          <a:lstStyle/>
          <a:p>
            <a:r>
              <a:rPr lang="en-US" sz="9600" b="1" dirty="0">
                <a:solidFill>
                  <a:srgbClr val="FF0000"/>
                </a:solidFill>
              </a:rPr>
              <a:t>Fourth quiz cont.</a:t>
            </a:r>
          </a:p>
        </p:txBody>
      </p:sp>
      <p:sp>
        <p:nvSpPr>
          <p:cNvPr id="3" name="Slide Number Placeholder 2">
            <a:extLst>
              <a:ext uri="{FF2B5EF4-FFF2-40B4-BE49-F238E27FC236}">
                <a16:creationId xmlns:a16="http://schemas.microsoft.com/office/drawing/2014/main" id="{DC20D959-4CDE-4BC0-AFD4-F645C7CD9EF7}"/>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37</a:t>
            </a:fld>
            <a:endParaRPr lang="en-US" dirty="0">
              <a:solidFill>
                <a:prstClr val="white"/>
              </a:solidFill>
            </a:endParaRPr>
          </a:p>
        </p:txBody>
      </p:sp>
      <p:sp>
        <p:nvSpPr>
          <p:cNvPr id="4" name="TextBox 3">
            <a:extLst>
              <a:ext uri="{FF2B5EF4-FFF2-40B4-BE49-F238E27FC236}">
                <a16:creationId xmlns:a16="http://schemas.microsoft.com/office/drawing/2014/main" id="{C23BBD9E-1D6A-439C-9527-281D5AAB2CFE}"/>
              </a:ext>
            </a:extLst>
          </p:cNvPr>
          <p:cNvSpPr txBox="1"/>
          <p:nvPr/>
        </p:nvSpPr>
        <p:spPr>
          <a:xfrm>
            <a:off x="571500" y="1812960"/>
            <a:ext cx="8001000" cy="4801314"/>
          </a:xfrm>
          <a:prstGeom prst="rect">
            <a:avLst/>
          </a:prstGeom>
          <a:noFill/>
        </p:spPr>
        <p:txBody>
          <a:bodyPr wrap="square" rtlCol="0">
            <a:spAutoFit/>
          </a:bodyPr>
          <a:lstStyle/>
          <a:p>
            <a:r>
              <a:rPr lang="en-US" dirty="0"/>
              <a:t>Flaggers cannot be stationed more than ______ away from the flagger symbol sign.</a:t>
            </a:r>
          </a:p>
          <a:p>
            <a:pPr marL="342900" indent="-342900">
              <a:buAutoNum type="alphaLcPeriod"/>
            </a:pPr>
            <a:r>
              <a:rPr lang="en-US" dirty="0">
                <a:solidFill>
                  <a:srgbClr val="FF0000"/>
                </a:solidFill>
              </a:rPr>
              <a:t>1 mile</a:t>
            </a:r>
            <a:r>
              <a:rPr lang="en-US" dirty="0"/>
              <a:t>		b. 500 feet	c. 775 feet	d. ¾ of a mile</a:t>
            </a:r>
          </a:p>
          <a:p>
            <a:pPr marL="342900" indent="-342900">
              <a:buAutoNum type="alphaLcPeriod"/>
            </a:pPr>
            <a:endParaRPr lang="en-US" dirty="0"/>
          </a:p>
          <a:p>
            <a:r>
              <a:rPr lang="en-US" dirty="0"/>
              <a:t>What does MoDOT consider as night time hours?</a:t>
            </a:r>
          </a:p>
          <a:p>
            <a:pPr marL="285750" indent="-285750">
              <a:buFont typeface="Wingdings" panose="05000000000000000000" pitchFamily="2" charset="2"/>
              <a:buChar char="§"/>
            </a:pPr>
            <a:r>
              <a:rPr lang="en-US" dirty="0">
                <a:solidFill>
                  <a:srgbClr val="FF0000"/>
                </a:solidFill>
              </a:rPr>
              <a:t>Begins one-half hour before sunset &amp; ends one-half hour after sunrise</a:t>
            </a:r>
          </a:p>
          <a:p>
            <a:pPr marL="285750" indent="-285750">
              <a:buFont typeface="Wingdings" panose="05000000000000000000" pitchFamily="2" charset="2"/>
              <a:buChar char="§"/>
            </a:pPr>
            <a:r>
              <a:rPr lang="en-US" dirty="0"/>
              <a:t>Begins one-half hour after sunset &amp; ends one-half hour before sunrise</a:t>
            </a:r>
          </a:p>
          <a:p>
            <a:endParaRPr lang="en-US" dirty="0"/>
          </a:p>
          <a:p>
            <a:r>
              <a:rPr lang="en-US" dirty="0"/>
              <a:t>How many bands of retro-reflective material are required on channelizing devices?</a:t>
            </a:r>
          </a:p>
          <a:p>
            <a:pPr marL="342900" indent="-342900">
              <a:buAutoNum type="alphaLcPeriod"/>
            </a:pPr>
            <a:r>
              <a:rPr lang="en-US" dirty="0"/>
              <a:t>3		b. 1		c. </a:t>
            </a:r>
            <a:r>
              <a:rPr lang="en-US" dirty="0">
                <a:solidFill>
                  <a:srgbClr val="FF0000"/>
                </a:solidFill>
              </a:rPr>
              <a:t>2</a:t>
            </a:r>
            <a:r>
              <a:rPr lang="en-US" dirty="0"/>
              <a:t>		d. 4</a:t>
            </a:r>
          </a:p>
          <a:p>
            <a:pPr marL="342900" indent="-342900">
              <a:buAutoNum type="alphaLcPeriod"/>
            </a:pPr>
            <a:endParaRPr lang="en-US" dirty="0"/>
          </a:p>
          <a:p>
            <a:r>
              <a:rPr lang="en-US" dirty="0"/>
              <a:t>What factors impact the glare from a lighting station? (select all that apply)</a:t>
            </a:r>
          </a:p>
          <a:p>
            <a:pPr marL="285750" indent="-285750">
              <a:buFont typeface="Wingdings" panose="05000000000000000000" pitchFamily="2" charset="2"/>
              <a:buChar char="§"/>
            </a:pPr>
            <a:r>
              <a:rPr lang="en-US" dirty="0">
                <a:solidFill>
                  <a:srgbClr val="FF0000"/>
                </a:solidFill>
              </a:rPr>
              <a:t>Lighting Unit Set-Up Location</a:t>
            </a:r>
            <a:r>
              <a:rPr lang="en-US" dirty="0"/>
              <a:t> </a:t>
            </a:r>
          </a:p>
          <a:p>
            <a:pPr marL="285750" indent="-285750">
              <a:buFont typeface="Wingdings" panose="05000000000000000000" pitchFamily="2" charset="2"/>
              <a:buChar char="§"/>
            </a:pPr>
            <a:r>
              <a:rPr lang="en-US" dirty="0"/>
              <a:t>Color of lights</a:t>
            </a:r>
          </a:p>
          <a:p>
            <a:pPr marL="285750" indent="-285750">
              <a:buFont typeface="Wingdings" panose="05000000000000000000" pitchFamily="2" charset="2"/>
              <a:buChar char="§"/>
            </a:pPr>
            <a:r>
              <a:rPr lang="en-US" dirty="0">
                <a:solidFill>
                  <a:srgbClr val="FF0000"/>
                </a:solidFill>
              </a:rPr>
              <a:t>Height of Light Unit</a:t>
            </a:r>
          </a:p>
          <a:p>
            <a:pPr marL="285750" indent="-285750">
              <a:buFont typeface="Wingdings" panose="05000000000000000000" pitchFamily="2" charset="2"/>
              <a:buChar char="§"/>
            </a:pPr>
            <a:r>
              <a:rPr lang="en-US" dirty="0">
                <a:solidFill>
                  <a:srgbClr val="FF0000"/>
                </a:solidFill>
              </a:rPr>
              <a:t>Direction the Light Units are aimed</a:t>
            </a:r>
          </a:p>
          <a:p>
            <a:pPr marL="285750" indent="-285750">
              <a:buFont typeface="Wingdings" panose="05000000000000000000" pitchFamily="2" charset="2"/>
              <a:buChar char="§"/>
            </a:pPr>
            <a:r>
              <a:rPr lang="en-US" dirty="0"/>
              <a:t>Number of vehicles in the queue</a:t>
            </a:r>
          </a:p>
          <a:p>
            <a:endParaRPr lang="en-US" dirty="0"/>
          </a:p>
        </p:txBody>
      </p:sp>
    </p:spTree>
    <p:extLst>
      <p:ext uri="{BB962C8B-B14F-4D97-AF65-F5344CB8AC3E}">
        <p14:creationId xmlns:p14="http://schemas.microsoft.com/office/powerpoint/2010/main" val="2085390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erb3\Desktop\Advanced Work Zone REVAMP\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228600"/>
            <a:ext cx="8534400" cy="70788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4000" b="1" spc="150" dirty="0">
                <a:ln w="11430"/>
                <a:solidFill>
                  <a:srgbClr val="F8F8F8"/>
                </a:solidFill>
              </a:rPr>
              <a:t>Flagger Procedures</a:t>
            </a:r>
          </a:p>
        </p:txBody>
      </p:sp>
    </p:spTree>
    <p:extLst>
      <p:ext uri="{BB962C8B-B14F-4D97-AF65-F5344CB8AC3E}">
        <p14:creationId xmlns:p14="http://schemas.microsoft.com/office/powerpoint/2010/main" val="887051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26" descr="Large confetti"/>
          <p:cNvSpPr>
            <a:spLocks noGrp="1" noChangeArrowheads="1"/>
          </p:cNvSpPr>
          <p:nvPr>
            <p:ph type="title"/>
          </p:nvPr>
        </p:nvSpPr>
        <p:spPr>
          <a:xfrm>
            <a:off x="2247900" y="457200"/>
            <a:ext cx="4648200" cy="762000"/>
          </a:xfrm>
        </p:spPr>
        <p:txBody>
          <a:bodyPr>
            <a:noAutofit/>
          </a:bodyPr>
          <a:lstStyle/>
          <a:p>
            <a:pPr algn="ctr" fontAlgn="auto">
              <a:spcAft>
                <a:spcPts val="0"/>
              </a:spcAft>
              <a:defRPr/>
            </a:pPr>
            <a:r>
              <a:rPr lang="en-US" altLang="en-US" sz="4400" dirty="0">
                <a:effectLst/>
                <a:latin typeface="Impact" panose="020B0806030902050204" pitchFamily="34" charset="0"/>
              </a:rPr>
              <a:t>Flagger Duration </a:t>
            </a:r>
          </a:p>
        </p:txBody>
      </p:sp>
      <p:sp>
        <p:nvSpPr>
          <p:cNvPr id="55298" name="Rectangle 1027"/>
          <p:cNvSpPr>
            <a:spLocks noGrp="1" noChangeArrowheads="1"/>
          </p:cNvSpPr>
          <p:nvPr>
            <p:ph idx="1"/>
          </p:nvPr>
        </p:nvSpPr>
        <p:spPr>
          <a:xfrm>
            <a:off x="838200" y="2133600"/>
            <a:ext cx="7772400" cy="2590800"/>
          </a:xfrm>
        </p:spPr>
        <p:txBody>
          <a:bodyPr/>
          <a:lstStyle/>
          <a:p>
            <a:pPr>
              <a:lnSpc>
                <a:spcPct val="90000"/>
              </a:lnSpc>
              <a:spcAft>
                <a:spcPts val="600"/>
              </a:spcAft>
              <a:buClrTx/>
              <a:buSzPct val="100000"/>
              <a:buFont typeface="Wingdings" panose="05000000000000000000" pitchFamily="2" charset="2"/>
              <a:buChar char="Ø"/>
            </a:pPr>
            <a:r>
              <a:rPr lang="en-US" altLang="en-US" sz="2800" dirty="0"/>
              <a:t>Flaggers should not flag for more than two hours at one time </a:t>
            </a:r>
          </a:p>
          <a:p>
            <a:pPr lvl="1">
              <a:lnSpc>
                <a:spcPct val="90000"/>
              </a:lnSpc>
              <a:spcAft>
                <a:spcPts val="600"/>
              </a:spcAft>
              <a:buClrTx/>
              <a:buSzPct val="100000"/>
              <a:buFont typeface="Arial" panose="020B0604020202020204" pitchFamily="34" charset="0"/>
              <a:buChar char="•"/>
            </a:pPr>
            <a:r>
              <a:rPr lang="en-US" altLang="en-US" sz="2200" i="1" dirty="0"/>
              <a:t>Unless it is an emergency situation  </a:t>
            </a:r>
          </a:p>
          <a:p>
            <a:pPr>
              <a:spcAft>
                <a:spcPts val="600"/>
              </a:spcAft>
              <a:buClrTx/>
              <a:buSzPct val="100000"/>
              <a:buFont typeface="Wingdings" panose="05000000000000000000" pitchFamily="2" charset="2"/>
              <a:buChar char="Ø"/>
            </a:pPr>
            <a:r>
              <a:rPr lang="en-US" altLang="en-US" sz="2800" dirty="0"/>
              <a:t>Supervisors shall provide flaggers with a 15-minute break from flagging in non-emergency situations </a:t>
            </a:r>
          </a:p>
        </p:txBody>
      </p:sp>
      <p:sp>
        <p:nvSpPr>
          <p:cNvPr id="55300" name="TextBox 1"/>
          <p:cNvSpPr txBox="1">
            <a:spLocks noChangeArrowheads="1"/>
          </p:cNvSpPr>
          <p:nvPr/>
        </p:nvSpPr>
        <p:spPr bwMode="auto">
          <a:xfrm>
            <a:off x="1228725" y="4927600"/>
            <a:ext cx="6686550" cy="1016000"/>
          </a:xfrm>
          <a:prstGeom prst="rect">
            <a:avLst/>
          </a:prstGeom>
          <a:solidFill>
            <a:srgbClr val="FFFF00"/>
          </a:solidFill>
          <a:ln w="38100">
            <a:noFill/>
            <a:miter lim="800000"/>
            <a:headEnd/>
            <a:tailEnd/>
          </a:ln>
          <a:effectLst>
            <a:glow rad="139700">
              <a:schemeClr val="accent2">
                <a:satMod val="175000"/>
                <a:alpha val="40000"/>
              </a:schemeClr>
            </a:glow>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2000" dirty="0">
                <a:solidFill>
                  <a:srgbClr val="FF0000"/>
                </a:solidFill>
                <a:latin typeface="+mn-lt"/>
              </a:rPr>
              <a:t>Even in emergency situations, the supervisor should make every effort to rotate or relieve the flaggers with another qualified flagger every two hours</a:t>
            </a:r>
            <a:endParaRPr lang="en-US" altLang="en-US" sz="2000" dirty="0">
              <a:solidFill>
                <a:srgbClr val="000000"/>
              </a:solidFill>
              <a:latin typeface="+mn-lt"/>
            </a:endParaRPr>
          </a:p>
        </p:txBody>
      </p:sp>
      <p:pic>
        <p:nvPicPr>
          <p:cNvPr id="5"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576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nderb3\Desktop\Flagger Recert\1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5889359" cy="4371056"/>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pic>
        <p:nvPicPr>
          <p:cNvPr id="3" name="Picture 4" descr="C:\Users\anderb3\Desktop\Back to Basics Video Project\Safety Logo\B2B_Metal Logo ligh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060C0A3-3A32-498E-A0BC-89785B559E41}"/>
              </a:ext>
            </a:extLst>
          </p:cNvPr>
          <p:cNvSpPr>
            <a:spLocks noChangeArrowheads="1"/>
          </p:cNvSpPr>
          <p:nvPr/>
        </p:nvSpPr>
        <p:spPr bwMode="auto">
          <a:xfrm>
            <a:off x="1868111" y="5638137"/>
            <a:ext cx="5675690" cy="990600"/>
          </a:xfrm>
          <a:prstGeom prst="rect">
            <a:avLst/>
          </a:prstGeom>
          <a:solidFill>
            <a:srgbClr val="FFFF00"/>
          </a:solidFill>
          <a:ln w="38100">
            <a:noFill/>
          </a:ln>
          <a:effectLst>
            <a:glow rad="63500">
              <a:schemeClr val="accent2">
                <a:satMod val="175000"/>
                <a:alpha val="40000"/>
              </a:schemeClr>
            </a:glow>
            <a:softEdge rad="0"/>
          </a:effectLst>
        </p:spPr>
        <p:txBody>
          <a:bodyPr wrap="none" anchor="ctr"/>
          <a:lstStyle/>
          <a:p>
            <a:pPr algn="ctr">
              <a:lnSpc>
                <a:spcPct val="115000"/>
              </a:lnSpc>
            </a:pPr>
            <a:r>
              <a:rPr lang="en-US" sz="2800" b="1" dirty="0">
                <a:solidFill>
                  <a:srgbClr val="FF0000"/>
                </a:solidFill>
              </a:rPr>
              <a:t>Your job is the most important </a:t>
            </a:r>
            <a:endParaRPr lang="en-US" sz="2800" dirty="0">
              <a:solidFill>
                <a:prstClr val="black"/>
              </a:solidFill>
              <a:ea typeface="Times New Roman"/>
            </a:endParaRPr>
          </a:p>
          <a:p>
            <a:pPr algn="ctr">
              <a:lnSpc>
                <a:spcPct val="115000"/>
              </a:lnSpc>
            </a:pPr>
            <a:r>
              <a:rPr lang="en-US" sz="2800" b="1" dirty="0">
                <a:solidFill>
                  <a:srgbClr val="FF0000"/>
                </a:solidFill>
              </a:rPr>
              <a:t>one on the crew!</a:t>
            </a:r>
            <a:endParaRPr lang="en-US" sz="2800" dirty="0">
              <a:solidFill>
                <a:prstClr val="black"/>
              </a:solidFill>
              <a:ea typeface="Times New Roman"/>
            </a:endParaRPr>
          </a:p>
        </p:txBody>
      </p:sp>
      <p:sp>
        <p:nvSpPr>
          <p:cNvPr id="5" name="TextBox 4">
            <a:extLst>
              <a:ext uri="{FF2B5EF4-FFF2-40B4-BE49-F238E27FC236}">
                <a16:creationId xmlns:a16="http://schemas.microsoft.com/office/drawing/2014/main" id="{3D9DBBE3-997D-4887-A19B-5C0E27F0E9D2}"/>
              </a:ext>
            </a:extLst>
          </p:cNvPr>
          <p:cNvSpPr txBox="1">
            <a:spLocks noChangeArrowheads="1"/>
          </p:cNvSpPr>
          <p:nvPr/>
        </p:nvSpPr>
        <p:spPr bwMode="auto">
          <a:xfrm>
            <a:off x="762000" y="801469"/>
            <a:ext cx="27655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sz="3600" b="1" dirty="0">
                <a:solidFill>
                  <a:schemeClr val="tx1">
                    <a:lumMod val="75000"/>
                    <a:lumOff val="25000"/>
                  </a:schemeClr>
                </a:solidFill>
                <a:latin typeface="Hobo Std" panose="00000600000000000000" pitchFamily="50" charset="0"/>
                <a:cs typeface="Arial" charset="0"/>
              </a:rPr>
              <a:t>I’m Safe???</a:t>
            </a:r>
          </a:p>
        </p:txBody>
      </p:sp>
      <p:sp>
        <p:nvSpPr>
          <p:cNvPr id="2" name="TextBox 1">
            <a:extLst>
              <a:ext uri="{FF2B5EF4-FFF2-40B4-BE49-F238E27FC236}">
                <a16:creationId xmlns:a16="http://schemas.microsoft.com/office/drawing/2014/main" id="{10BFEA38-B9A3-462C-8CD5-0CD2A930AB81}"/>
              </a:ext>
            </a:extLst>
          </p:cNvPr>
          <p:cNvSpPr txBox="1"/>
          <p:nvPr/>
        </p:nvSpPr>
        <p:spPr>
          <a:xfrm>
            <a:off x="5534967" y="1828800"/>
            <a:ext cx="3603171" cy="4185761"/>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dirty="0"/>
              <a:t>Flaggers shall not sit in a chair</a:t>
            </a:r>
          </a:p>
          <a:p>
            <a:pPr marL="285750" indent="-285750">
              <a:spcAft>
                <a:spcPts val="1000"/>
              </a:spcAft>
              <a:buFont typeface="Arial" panose="020B0604020202020204" pitchFamily="34" charset="0"/>
              <a:buChar char="•"/>
            </a:pPr>
            <a:r>
              <a:rPr lang="en-US" dirty="0"/>
              <a:t>Flagger should be alone without distractions of other employees</a:t>
            </a:r>
          </a:p>
          <a:p>
            <a:pPr marL="285750" indent="-285750">
              <a:spcAft>
                <a:spcPts val="1000"/>
              </a:spcAft>
              <a:buFont typeface="Arial" panose="020B0604020202020204" pitchFamily="34" charset="0"/>
              <a:buChar char="•"/>
            </a:pPr>
            <a:r>
              <a:rPr lang="en-US" dirty="0"/>
              <a:t>Flag paddle shall not be unattended</a:t>
            </a:r>
          </a:p>
          <a:p>
            <a:pPr marL="285750" indent="-285750">
              <a:spcAft>
                <a:spcPts val="1000"/>
              </a:spcAft>
              <a:buFont typeface="Arial" panose="020B0604020202020204" pitchFamily="34" charset="0"/>
              <a:buChar char="•"/>
            </a:pPr>
            <a:r>
              <a:rPr lang="en-US" dirty="0"/>
              <a:t>Stop/slow paddle must remain visible to all traffic</a:t>
            </a:r>
          </a:p>
          <a:p>
            <a:pPr marL="285750" indent="-285750">
              <a:spcAft>
                <a:spcPts val="1000"/>
              </a:spcAft>
              <a:buFont typeface="Arial" panose="020B0604020202020204" pitchFamily="34" charset="0"/>
              <a:buChar char="•"/>
            </a:pPr>
            <a:r>
              <a:rPr lang="en-US" dirty="0"/>
              <a:t>Co-worker is not wearing high-vis apparel</a:t>
            </a:r>
          </a:p>
          <a:p>
            <a:pPr marL="285750" indent="-285750">
              <a:spcAft>
                <a:spcPts val="1000"/>
              </a:spcAft>
              <a:buFont typeface="Arial" panose="020B0604020202020204" pitchFamily="34" charset="0"/>
              <a:buChar char="•"/>
            </a:pPr>
            <a:r>
              <a:rPr lang="en-US" dirty="0"/>
              <a:t>Flagger shall remain off roadway until traffic is stopped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366664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50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100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150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200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heel(1)">
                                      <p:cBhvr>
                                        <p:cTn id="32" dur="20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250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descr="Large confetti"/>
          <p:cNvSpPr>
            <a:spLocks noGrp="1"/>
          </p:cNvSpPr>
          <p:nvPr>
            <p:ph type="ctrTitle" idx="4294967295"/>
          </p:nvPr>
        </p:nvSpPr>
        <p:spPr>
          <a:xfrm>
            <a:off x="1257300" y="180975"/>
            <a:ext cx="7010400" cy="914400"/>
          </a:xfrm>
        </p:spPr>
        <p:txBody>
          <a:bodyPr>
            <a:normAutofit/>
          </a:bodyPr>
          <a:lstStyle/>
          <a:p>
            <a:pPr algn="ctr" fontAlgn="auto">
              <a:spcAft>
                <a:spcPts val="0"/>
              </a:spcAft>
              <a:defRPr/>
            </a:pPr>
            <a:r>
              <a:rPr lang="en-US" altLang="en-US" sz="4400" dirty="0">
                <a:effectLst/>
                <a:latin typeface="Impact" panose="020B0806030902050204" pitchFamily="34" charset="0"/>
              </a:rPr>
              <a:t>Flaggers Cannot Be Distracted:</a:t>
            </a:r>
          </a:p>
        </p:txBody>
      </p:sp>
      <p:sp>
        <p:nvSpPr>
          <p:cNvPr id="54275" name="Subtitle 2"/>
          <p:cNvSpPr>
            <a:spLocks noGrp="1"/>
          </p:cNvSpPr>
          <p:nvPr>
            <p:ph type="subTitle" idx="4294967295"/>
          </p:nvPr>
        </p:nvSpPr>
        <p:spPr>
          <a:xfrm>
            <a:off x="1239948" y="1562100"/>
            <a:ext cx="3048000" cy="1752600"/>
          </a:xfrm>
        </p:spPr>
        <p:txBody>
          <a:bodyPr/>
          <a:lstStyle/>
          <a:p>
            <a:pPr marL="109728" indent="0">
              <a:buNone/>
            </a:pPr>
            <a:r>
              <a:rPr lang="en-US" altLang="en-US" sz="3200" b="1" u="sng" dirty="0">
                <a:solidFill>
                  <a:srgbClr val="FF0000"/>
                </a:solidFill>
              </a:rPr>
              <a:t>Do NOT Use</a:t>
            </a:r>
            <a:r>
              <a:rPr lang="en-US" altLang="en-US" sz="3200" b="1" dirty="0">
                <a:solidFill>
                  <a:srgbClr val="FF0000"/>
                </a:solidFill>
              </a:rPr>
              <a:t>: </a:t>
            </a:r>
          </a:p>
          <a:p>
            <a:pPr>
              <a:buClrTx/>
              <a:buSzPct val="100000"/>
              <a:buFont typeface="Wingdings" panose="05000000000000000000" pitchFamily="2" charset="2"/>
              <a:buChar char="Ø"/>
            </a:pPr>
            <a:r>
              <a:rPr lang="en-US" altLang="en-US" dirty="0"/>
              <a:t>Cell Phones</a:t>
            </a:r>
          </a:p>
          <a:p>
            <a:pPr>
              <a:buClrTx/>
              <a:buSzPct val="100000"/>
              <a:buFont typeface="Wingdings" panose="05000000000000000000" pitchFamily="2" charset="2"/>
              <a:buChar char="Ø"/>
            </a:pPr>
            <a:r>
              <a:rPr lang="en-US" altLang="en-US" dirty="0"/>
              <a:t>Ear buds or headphones</a:t>
            </a:r>
          </a:p>
        </p:txBody>
      </p:sp>
      <p:pic>
        <p:nvPicPr>
          <p:cNvPr id="7"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2D4407-F1DA-4CA1-9DD2-E5D206EDDE4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81609" y="3924678"/>
            <a:ext cx="1828799" cy="1828799"/>
          </a:xfrm>
          <a:prstGeom prst="rect">
            <a:avLst/>
          </a:prstGeom>
        </p:spPr>
      </p:pic>
      <p:pic>
        <p:nvPicPr>
          <p:cNvPr id="4098" name="Picture 2">
            <a:extLst>
              <a:ext uri="{FF2B5EF4-FFF2-40B4-BE49-F238E27FC236}">
                <a16:creationId xmlns:a16="http://schemas.microsoft.com/office/drawing/2014/main" id="{7689D3C2-AC29-46A4-95B8-73F5645C4E9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60055">
            <a:off x="5962625" y="4264565"/>
            <a:ext cx="1772645" cy="17726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pple aims to let you unlock iPhone while wearing a mask | Technology News  – India TV">
            <a:extLst>
              <a:ext uri="{FF2B5EF4-FFF2-40B4-BE49-F238E27FC236}">
                <a16:creationId xmlns:a16="http://schemas.microsoft.com/office/drawing/2014/main" id="{A3DC6B17-EAA2-471D-97A5-508D2B5291D2}"/>
              </a:ext>
            </a:extLst>
          </p:cNvPr>
          <p:cNvPicPr>
            <a:picLocks noChangeAspect="1" noChangeArrowheads="1"/>
          </p:cNvPicPr>
          <p:nvPr/>
        </p:nvPicPr>
        <p:blipFill rotWithShape="1">
          <a:blip r:embed="rId6">
            <a:clrChange>
              <a:clrFrom>
                <a:srgbClr val="D1CBCD"/>
              </a:clrFrom>
              <a:clrTo>
                <a:srgbClr val="D1CBCD">
                  <a:alpha val="0"/>
                </a:srgbClr>
              </a:clrTo>
            </a:clrChange>
            <a:extLst>
              <a:ext uri="{28A0092B-C50C-407E-A947-70E740481C1C}">
                <a14:useLocalDpi xmlns:a14="http://schemas.microsoft.com/office/drawing/2010/main" val="0"/>
              </a:ext>
            </a:extLst>
          </a:blip>
          <a:srcRect l="34667" r="38666"/>
          <a:stretch/>
        </p:blipFill>
        <p:spPr bwMode="auto">
          <a:xfrm>
            <a:off x="6848947" y="2136269"/>
            <a:ext cx="838200" cy="15131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6EFE11A-D353-4B92-BA27-201A9C77720B}"/>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4706"/>
          <a:stretch/>
        </p:blipFill>
        <p:spPr>
          <a:xfrm>
            <a:off x="6386384" y="1973407"/>
            <a:ext cx="1881316" cy="1808018"/>
          </a:xfrm>
          <a:prstGeom prst="rect">
            <a:avLst/>
          </a:prstGeom>
        </p:spPr>
      </p:pic>
      <p:pic>
        <p:nvPicPr>
          <p:cNvPr id="17" name="Picture 16">
            <a:extLst>
              <a:ext uri="{FF2B5EF4-FFF2-40B4-BE49-F238E27FC236}">
                <a16:creationId xmlns:a16="http://schemas.microsoft.com/office/drawing/2014/main" id="{D06E77A7-B910-4A19-922B-C5343F0092CC}"/>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4706"/>
          <a:stretch/>
        </p:blipFill>
        <p:spPr>
          <a:xfrm>
            <a:off x="3200400" y="3852779"/>
            <a:ext cx="1924050" cy="1849087"/>
          </a:xfrm>
          <a:prstGeom prst="rect">
            <a:avLst/>
          </a:prstGeom>
        </p:spPr>
      </p:pic>
      <p:pic>
        <p:nvPicPr>
          <p:cNvPr id="18" name="Picture 17">
            <a:extLst>
              <a:ext uri="{FF2B5EF4-FFF2-40B4-BE49-F238E27FC236}">
                <a16:creationId xmlns:a16="http://schemas.microsoft.com/office/drawing/2014/main" id="{87DD2DEC-593A-436E-9499-03F7AB98A2D5}"/>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4706"/>
          <a:stretch/>
        </p:blipFill>
        <p:spPr>
          <a:xfrm>
            <a:off x="6080195" y="4412086"/>
            <a:ext cx="1537504" cy="1477601"/>
          </a:xfrm>
          <a:prstGeom prst="rect">
            <a:avLst/>
          </a:prstGeom>
        </p:spPr>
      </p:pic>
    </p:spTree>
    <p:extLst>
      <p:ext uri="{BB962C8B-B14F-4D97-AF65-F5344CB8AC3E}">
        <p14:creationId xmlns:p14="http://schemas.microsoft.com/office/powerpoint/2010/main" val="5618227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17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200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225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6" descr="Large confetti"/>
          <p:cNvSpPr txBox="1">
            <a:spLocks noChangeArrowheads="1"/>
          </p:cNvSpPr>
          <p:nvPr/>
        </p:nvSpPr>
        <p:spPr>
          <a:xfrm>
            <a:off x="685800" y="488833"/>
            <a:ext cx="7772400" cy="213667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dirty="0">
                <a:solidFill>
                  <a:schemeClr val="tx1">
                    <a:lumMod val="75000"/>
                    <a:lumOff val="25000"/>
                  </a:schemeClr>
                </a:solidFill>
                <a:latin typeface="Impact" panose="020B0806030902050204" pitchFamily="34" charset="0"/>
              </a:rPr>
              <a:t>Flagging Hand Signals </a:t>
            </a:r>
          </a:p>
          <a:p>
            <a:pPr>
              <a:defRPr/>
            </a:pPr>
            <a:r>
              <a:rPr lang="en-US" altLang="en-US" dirty="0">
                <a:solidFill>
                  <a:schemeClr val="tx1">
                    <a:lumMod val="75000"/>
                    <a:lumOff val="25000"/>
                  </a:schemeClr>
                </a:solidFill>
                <a:latin typeface="Impact" panose="020B0806030902050204" pitchFamily="34" charset="0"/>
              </a:rPr>
              <a:t>&amp; </a:t>
            </a:r>
          </a:p>
          <a:p>
            <a:pPr>
              <a:defRPr/>
            </a:pPr>
            <a:r>
              <a:rPr lang="en-US" altLang="en-US" dirty="0">
                <a:solidFill>
                  <a:schemeClr val="tx1">
                    <a:lumMod val="75000"/>
                    <a:lumOff val="25000"/>
                  </a:schemeClr>
                </a:solidFill>
                <a:latin typeface="Impact" panose="020B0806030902050204" pitchFamily="34" charset="0"/>
              </a:rPr>
              <a:t>3-2-1 Cone Procedure</a:t>
            </a:r>
          </a:p>
        </p:txBody>
      </p:sp>
      <p:grpSp>
        <p:nvGrpSpPr>
          <p:cNvPr id="2" name="Group 1">
            <a:extLst>
              <a:ext uri="{FF2B5EF4-FFF2-40B4-BE49-F238E27FC236}">
                <a16:creationId xmlns:a16="http://schemas.microsoft.com/office/drawing/2014/main" id="{EA9DDD3C-7F7F-4748-8EB1-159706E29D07}"/>
              </a:ext>
            </a:extLst>
          </p:cNvPr>
          <p:cNvGrpSpPr/>
          <p:nvPr/>
        </p:nvGrpSpPr>
        <p:grpSpPr>
          <a:xfrm>
            <a:off x="694099" y="3429000"/>
            <a:ext cx="3425764" cy="1842255"/>
            <a:chOff x="1098432" y="4526912"/>
            <a:chExt cx="3425764" cy="1842255"/>
          </a:xfrm>
        </p:grpSpPr>
        <p:pic>
          <p:nvPicPr>
            <p:cNvPr id="24589" name="Picture 13" descr="C:\Users\anderb3\Desktop\T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432" y="4526912"/>
              <a:ext cx="1111368" cy="1111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C:\Users\anderb3\Desktop\T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876800"/>
              <a:ext cx="1111368" cy="11113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Users\anderb3\Desktop\T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828" y="5257800"/>
              <a:ext cx="1111368" cy="1111367"/>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D5C9F267-C876-42BC-B0B0-BA6CF64DC70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8800" y="3018058"/>
            <a:ext cx="2428875" cy="2428875"/>
          </a:xfrm>
          <a:prstGeom prst="rect">
            <a:avLst/>
          </a:prstGeom>
        </p:spPr>
      </p:pic>
    </p:spTree>
    <p:extLst>
      <p:ext uri="{BB962C8B-B14F-4D97-AF65-F5344CB8AC3E}">
        <p14:creationId xmlns:p14="http://schemas.microsoft.com/office/powerpoint/2010/main" val="4105367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95E377A-6594-43BC-8440-4BC120F7090F}"/>
              </a:ext>
            </a:extLst>
          </p:cNvPr>
          <p:cNvPicPr>
            <a:picLocks noChangeAspect="1"/>
          </p:cNvPicPr>
          <p:nvPr/>
        </p:nvPicPr>
        <p:blipFill rotWithShape="1">
          <a:blip r:embed="rId4"/>
          <a:srcRect t="3750"/>
          <a:stretch/>
        </p:blipFill>
        <p:spPr>
          <a:xfrm>
            <a:off x="585572" y="76200"/>
            <a:ext cx="5115730" cy="6172200"/>
          </a:xfrm>
          <a:prstGeom prst="rect">
            <a:avLst/>
          </a:prstGeom>
          <a:ln w="3175">
            <a:solidFill>
              <a:schemeClr val="accent2"/>
            </a:solidFill>
          </a:ln>
        </p:spPr>
      </p:pic>
      <p:sp>
        <p:nvSpPr>
          <p:cNvPr id="5" name="TextBox 4">
            <a:extLst>
              <a:ext uri="{FF2B5EF4-FFF2-40B4-BE49-F238E27FC236}">
                <a16:creationId xmlns:a16="http://schemas.microsoft.com/office/drawing/2014/main" id="{41524E09-3235-44AB-8B2E-E4FF8903F100}"/>
              </a:ext>
            </a:extLst>
          </p:cNvPr>
          <p:cNvSpPr txBox="1"/>
          <p:nvPr/>
        </p:nvSpPr>
        <p:spPr>
          <a:xfrm>
            <a:off x="5701302" y="2286000"/>
            <a:ext cx="3373197" cy="1292662"/>
          </a:xfrm>
          <a:prstGeom prst="rect">
            <a:avLst/>
          </a:prstGeom>
          <a:noFill/>
        </p:spPr>
        <p:txBody>
          <a:bodyPr wrap="square" rtlCol="0">
            <a:spAutoFit/>
          </a:bodyPr>
          <a:lstStyle/>
          <a:p>
            <a:pPr algn="ctr"/>
            <a:r>
              <a:rPr lang="en-US" sz="2800" dirty="0">
                <a:solidFill>
                  <a:schemeClr val="tx1">
                    <a:lumMod val="75000"/>
                    <a:lumOff val="25000"/>
                  </a:schemeClr>
                </a:solidFill>
              </a:rPr>
              <a:t>Use of Hand Signaling Devices by Flaggers </a:t>
            </a:r>
            <a:r>
              <a:rPr lang="en-US" sz="2200" dirty="0">
                <a:solidFill>
                  <a:schemeClr val="tx1">
                    <a:lumMod val="75000"/>
                    <a:lumOff val="25000"/>
                  </a:schemeClr>
                </a:solidFill>
              </a:rPr>
              <a:t>(</a:t>
            </a:r>
            <a:r>
              <a:rPr lang="en-US" sz="2200" dirty="0">
                <a:solidFill>
                  <a:srgbClr val="0000FF"/>
                </a:solidFill>
              </a:rPr>
              <a:t>MUTCD 6E-3</a:t>
            </a:r>
            <a:r>
              <a:rPr lang="en-US" sz="2200" dirty="0">
                <a:solidFill>
                  <a:schemeClr val="tx1">
                    <a:lumMod val="75000"/>
                    <a:lumOff val="25000"/>
                  </a:schemeClr>
                </a:solidFill>
              </a:rPr>
              <a:t>)</a:t>
            </a:r>
          </a:p>
        </p:txBody>
      </p:sp>
    </p:spTree>
    <p:extLst>
      <p:ext uri="{BB962C8B-B14F-4D97-AF65-F5344CB8AC3E}">
        <p14:creationId xmlns:p14="http://schemas.microsoft.com/office/powerpoint/2010/main" val="836286725"/>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descr="Large confetti"/>
          <p:cNvSpPr>
            <a:spLocks noGrp="1"/>
          </p:cNvSpPr>
          <p:nvPr>
            <p:ph type="ctrTitle" idx="4294967295"/>
          </p:nvPr>
        </p:nvSpPr>
        <p:spPr>
          <a:xfrm>
            <a:off x="1866900" y="0"/>
            <a:ext cx="5410200" cy="838200"/>
          </a:xfrm>
          <a:prstGeom prst="rect">
            <a:avLst/>
          </a:prstGeom>
        </p:spPr>
        <p:txBody>
          <a:bodyPr>
            <a:noAutofit/>
          </a:bodyPr>
          <a:lstStyle/>
          <a:p>
            <a:pPr algn="ctr" fontAlgn="auto">
              <a:spcAft>
                <a:spcPts val="0"/>
              </a:spcAft>
              <a:defRPr/>
            </a:pPr>
            <a:r>
              <a:rPr lang="en-US" altLang="en-US" sz="4400" dirty="0">
                <a:effectLst/>
                <a:latin typeface="+mn-lt"/>
              </a:rPr>
              <a:t>Step 1: Stopping Traffic</a:t>
            </a:r>
          </a:p>
        </p:txBody>
      </p:sp>
      <p:sp>
        <p:nvSpPr>
          <p:cNvPr id="45059" name="Subtitle 2"/>
          <p:cNvSpPr>
            <a:spLocks noGrp="1"/>
          </p:cNvSpPr>
          <p:nvPr>
            <p:ph type="subTitle" idx="4294967295"/>
          </p:nvPr>
        </p:nvSpPr>
        <p:spPr>
          <a:xfrm>
            <a:off x="228600" y="4534481"/>
            <a:ext cx="5700448" cy="1600200"/>
          </a:xfrm>
          <a:prstGeom prst="rect">
            <a:avLst/>
          </a:prstGeom>
          <a:noFill/>
        </p:spPr>
        <p:txBody>
          <a:bodyPr>
            <a:normAutofit fontScale="92500"/>
          </a:bodyPr>
          <a:lstStyle/>
          <a:p>
            <a:pPr fontAlgn="auto">
              <a:spcAft>
                <a:spcPts val="0"/>
              </a:spcAft>
              <a:buClrTx/>
              <a:buSzPct val="100000"/>
              <a:buFont typeface="Wingdings" panose="05000000000000000000" pitchFamily="2" charset="2"/>
              <a:buChar char="Ø"/>
              <a:defRPr/>
            </a:pPr>
            <a:r>
              <a:rPr lang="en-US" altLang="en-US" sz="2200" dirty="0"/>
              <a:t>Stop/Slow Paddle is fully extended from the body</a:t>
            </a:r>
          </a:p>
          <a:p>
            <a:pPr fontAlgn="auto">
              <a:spcAft>
                <a:spcPts val="0"/>
              </a:spcAft>
              <a:buClrTx/>
              <a:buSzPct val="100000"/>
              <a:buFont typeface="Wingdings" panose="05000000000000000000" pitchFamily="2" charset="2"/>
              <a:buChar char="Ø"/>
              <a:defRPr/>
            </a:pPr>
            <a:r>
              <a:rPr lang="en-US" altLang="en-US" sz="2200" dirty="0"/>
              <a:t>Left hand is up with open palm, in STOP position</a:t>
            </a:r>
          </a:p>
          <a:p>
            <a:pPr fontAlgn="auto">
              <a:spcAft>
                <a:spcPts val="0"/>
              </a:spcAft>
              <a:buClrTx/>
              <a:buSzPct val="100000"/>
              <a:buFont typeface="Wingdings" panose="05000000000000000000" pitchFamily="2" charset="2"/>
              <a:buChar char="Ø"/>
              <a:defRPr/>
            </a:pPr>
            <a:r>
              <a:rPr lang="en-US" altLang="en-US" sz="2200" dirty="0"/>
              <a:t>Face Traffic, from the edge line/edge of pavement</a:t>
            </a:r>
          </a:p>
          <a:p>
            <a:pPr lvl="1">
              <a:spcAft>
                <a:spcPts val="0"/>
              </a:spcAft>
              <a:buClrTx/>
              <a:buSzPct val="100000"/>
              <a:buFont typeface="Arial" panose="020B0604020202020204" pitchFamily="34" charset="0"/>
              <a:buChar char="•"/>
              <a:defRPr/>
            </a:pPr>
            <a:r>
              <a:rPr lang="en-US" altLang="en-US" sz="1900" dirty="0"/>
              <a:t>Ensure STOP sign is facing oncoming traffic</a:t>
            </a:r>
          </a:p>
        </p:txBody>
      </p:sp>
      <p:pic>
        <p:nvPicPr>
          <p:cNvPr id="23554" name="Picture 2" descr="C:\Users\anderb3\Desktop\photos\20160505_1405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364" y="609600"/>
            <a:ext cx="7317267" cy="4115962"/>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pic>
        <p:nvPicPr>
          <p:cNvPr id="5" name="Picture 4" descr="C:\Users\anderb3\Desktop\Back to Basics Video Project\Safety Logo\B2B_Metal Logo ligh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751863-BF68-4B3A-96CE-F164E9FC390A}"/>
              </a:ext>
            </a:extLst>
          </p:cNvPr>
          <p:cNvSpPr txBox="1"/>
          <p:nvPr/>
        </p:nvSpPr>
        <p:spPr>
          <a:xfrm>
            <a:off x="5776648" y="5039768"/>
            <a:ext cx="3391415" cy="1384995"/>
          </a:xfrm>
          <a:prstGeom prst="rect">
            <a:avLst/>
          </a:prstGeom>
          <a:noFill/>
        </p:spPr>
        <p:txBody>
          <a:bodyPr wrap="square" rtlCol="0">
            <a:spAutoFit/>
          </a:bodyPr>
          <a:lstStyle/>
          <a:p>
            <a:r>
              <a:rPr lang="en-US" sz="1400" i="1" dirty="0"/>
              <a:t>The following photos represents open lane of work zone. Flagger at opposite end controlling traffic of the closed lane (the lane work is actually taking place in) would not move the cone(s). Instead, you would motion traffic to drive around the cone(s). </a:t>
            </a:r>
          </a:p>
        </p:txBody>
      </p:sp>
    </p:spTree>
    <p:extLst>
      <p:ext uri="{BB962C8B-B14F-4D97-AF65-F5344CB8AC3E}">
        <p14:creationId xmlns:p14="http://schemas.microsoft.com/office/powerpoint/2010/main" val="4277377994"/>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descr="Large confetti"/>
          <p:cNvSpPr>
            <a:spLocks noGrp="1"/>
          </p:cNvSpPr>
          <p:nvPr>
            <p:ph type="ctrTitle" idx="4294967295"/>
          </p:nvPr>
        </p:nvSpPr>
        <p:spPr>
          <a:xfrm>
            <a:off x="1638300" y="289239"/>
            <a:ext cx="5867400" cy="762000"/>
          </a:xfrm>
          <a:prstGeom prst="rect">
            <a:avLst/>
          </a:prstGeom>
        </p:spPr>
        <p:txBody>
          <a:bodyPr>
            <a:noAutofit/>
          </a:bodyPr>
          <a:lstStyle/>
          <a:p>
            <a:pPr algn="ctr" fontAlgn="auto">
              <a:spcAft>
                <a:spcPts val="0"/>
              </a:spcAft>
              <a:defRPr/>
            </a:pPr>
            <a:r>
              <a:rPr lang="en-US" altLang="en-US" dirty="0">
                <a:latin typeface="+mn-lt"/>
              </a:rPr>
              <a:t>Step 2:</a:t>
            </a:r>
            <a:r>
              <a:rPr lang="en-US" altLang="en-US" sz="4400" dirty="0">
                <a:effectLst/>
                <a:latin typeface="+mn-lt"/>
              </a:rPr>
              <a:t> Traffic is Stopped</a:t>
            </a:r>
          </a:p>
        </p:txBody>
      </p:sp>
      <p:sp>
        <p:nvSpPr>
          <p:cNvPr id="46083" name="Subtitle 2"/>
          <p:cNvSpPr>
            <a:spLocks noGrp="1"/>
          </p:cNvSpPr>
          <p:nvPr>
            <p:ph type="subTitle" idx="4294967295"/>
          </p:nvPr>
        </p:nvSpPr>
        <p:spPr>
          <a:xfrm>
            <a:off x="304800" y="5172970"/>
            <a:ext cx="8741999" cy="1752600"/>
          </a:xfrm>
          <a:prstGeom prst="rect">
            <a:avLst/>
          </a:prstGeom>
          <a:noFill/>
        </p:spPr>
        <p:txBody>
          <a:bodyPr>
            <a:normAutofit fontScale="62500" lnSpcReduction="20000"/>
          </a:bodyPr>
          <a:lstStyle/>
          <a:p>
            <a:pPr fontAlgn="auto">
              <a:spcAft>
                <a:spcPts val="0"/>
              </a:spcAft>
              <a:buClrTx/>
              <a:buSzPct val="100000"/>
              <a:buFont typeface="Wingdings" panose="05000000000000000000" pitchFamily="2" charset="2"/>
              <a:buChar char="Ø"/>
              <a:defRPr/>
            </a:pPr>
            <a:r>
              <a:rPr lang="en-US" altLang="en-US" sz="2800" dirty="0"/>
              <a:t>Once traffic has stopped, move out towards the center of the lane</a:t>
            </a:r>
          </a:p>
          <a:p>
            <a:pPr fontAlgn="auto">
              <a:spcAft>
                <a:spcPts val="0"/>
              </a:spcAft>
              <a:buClrTx/>
              <a:buSzPct val="100000"/>
              <a:buFont typeface="Wingdings" panose="05000000000000000000" pitchFamily="2" charset="2"/>
              <a:buChar char="Ø"/>
              <a:defRPr/>
            </a:pPr>
            <a:r>
              <a:rPr lang="en-US" altLang="en-US" sz="2800" dirty="0"/>
              <a:t>Keep the Stop/Slow Paddle in your right hand and position it out towards the center line, be sure not to cross the line with the Stop/Slow Paddle</a:t>
            </a:r>
          </a:p>
          <a:p>
            <a:pPr fontAlgn="auto">
              <a:spcAft>
                <a:spcPts val="0"/>
              </a:spcAft>
              <a:buClrTx/>
              <a:buSzPct val="100000"/>
              <a:buFont typeface="Wingdings" panose="05000000000000000000" pitchFamily="2" charset="2"/>
              <a:buChar char="Ø"/>
              <a:defRPr/>
            </a:pPr>
            <a:r>
              <a:rPr lang="en-US" altLang="en-US" sz="2800" dirty="0"/>
              <a:t>Keep visual contact with drivers of stopped vehicles</a:t>
            </a:r>
          </a:p>
          <a:p>
            <a:pPr fontAlgn="auto">
              <a:spcAft>
                <a:spcPts val="0"/>
              </a:spcAft>
              <a:buClrTx/>
              <a:buSzPct val="100000"/>
              <a:buFont typeface="Wingdings" panose="05000000000000000000" pitchFamily="2" charset="2"/>
              <a:buChar char="Ø"/>
              <a:defRPr/>
            </a:pPr>
            <a:r>
              <a:rPr lang="en-US" altLang="en-US" sz="2800" dirty="0"/>
              <a:t>Keep left hand raised with palm facing driver, signaling to stop, until traffic has stopped</a:t>
            </a:r>
          </a:p>
        </p:txBody>
      </p:sp>
      <p:pic>
        <p:nvPicPr>
          <p:cNvPr id="24579" name="Picture 3" descr="C:\Users\anderb3\Desktop\photos\20160505_14052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5901" y="1103413"/>
            <a:ext cx="7234766" cy="406955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901" y="1103416"/>
            <a:ext cx="7315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descr="C:\Users\anderb3\Desktop\photos\20160505_1405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5901" y="1103416"/>
            <a:ext cx="7234766" cy="406955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4581" name="Picture 5" descr="C:\Users\anderb3\Desktop\photos\20160505_1405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617" y="914400"/>
            <a:ext cx="7234766" cy="406955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 name="Picture 7" descr="C:\Users\anderb3\Desktop\Back to Basics Video Project\Safety Logo\B2B_Metal Logo lighter.png">
            <a:extLst>
              <a:ext uri="{FF2B5EF4-FFF2-40B4-BE49-F238E27FC236}">
                <a16:creationId xmlns:a16="http://schemas.microsoft.com/office/drawing/2014/main" id="{96899D9F-731D-4251-95E8-3CE21376E1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83" y="-9236"/>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8738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500"/>
                                        <p:tgtEl>
                                          <p:spTgt spid="245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81"/>
                                        </p:tgtEl>
                                        <p:attrNameLst>
                                          <p:attrName>style.visibility</p:attrName>
                                        </p:attrNameLst>
                                      </p:cBhvr>
                                      <p:to>
                                        <p:strVal val="visible"/>
                                      </p:to>
                                    </p:set>
                                    <p:animEffect transition="in" filter="fade">
                                      <p:cBhvr>
                                        <p:cTn id="12"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descr="Large confetti"/>
          <p:cNvSpPr>
            <a:spLocks noGrp="1"/>
          </p:cNvSpPr>
          <p:nvPr>
            <p:ph type="ctrTitle" idx="4294967295"/>
          </p:nvPr>
        </p:nvSpPr>
        <p:spPr>
          <a:xfrm>
            <a:off x="1076854" y="233937"/>
            <a:ext cx="7162800" cy="762000"/>
          </a:xfrm>
          <a:prstGeom prst="rect">
            <a:avLst/>
          </a:prstGeom>
        </p:spPr>
        <p:txBody>
          <a:bodyPr>
            <a:normAutofit/>
          </a:bodyPr>
          <a:lstStyle/>
          <a:p>
            <a:pPr algn="ctr" fontAlgn="auto">
              <a:spcAft>
                <a:spcPts val="0"/>
              </a:spcAft>
              <a:defRPr/>
            </a:pPr>
            <a:r>
              <a:rPr lang="en-US" altLang="en-US" sz="4400" dirty="0">
                <a:effectLst/>
                <a:latin typeface="+mn-lt"/>
              </a:rPr>
              <a:t>When you arrive at Center Line</a:t>
            </a:r>
          </a:p>
        </p:txBody>
      </p:sp>
      <p:sp>
        <p:nvSpPr>
          <p:cNvPr id="47107" name="Subtitle 2"/>
          <p:cNvSpPr>
            <a:spLocks noGrp="1"/>
          </p:cNvSpPr>
          <p:nvPr>
            <p:ph type="subTitle" idx="4294967295"/>
          </p:nvPr>
        </p:nvSpPr>
        <p:spPr>
          <a:xfrm>
            <a:off x="1229254" y="5295900"/>
            <a:ext cx="6858000" cy="1143000"/>
          </a:xfrm>
          <a:prstGeom prst="rect">
            <a:avLst/>
          </a:prstGeom>
          <a:noFill/>
        </p:spPr>
        <p:txBody>
          <a:bodyPr>
            <a:normAutofit/>
          </a:bodyPr>
          <a:lstStyle/>
          <a:p>
            <a:pPr fontAlgn="auto">
              <a:spcAft>
                <a:spcPts val="600"/>
              </a:spcAft>
              <a:buClrTx/>
              <a:buSzPct val="100000"/>
              <a:buFont typeface="Wingdings" panose="05000000000000000000" pitchFamily="2" charset="2"/>
              <a:buChar char="Ø"/>
              <a:defRPr/>
            </a:pPr>
            <a:r>
              <a:rPr lang="en-US" altLang="en-US" sz="1800" dirty="0"/>
              <a:t>You may put your left hand down once traffic has stopped</a:t>
            </a:r>
          </a:p>
          <a:p>
            <a:pPr fontAlgn="auto">
              <a:spcAft>
                <a:spcPts val="0"/>
              </a:spcAft>
              <a:buClrTx/>
              <a:buSzPct val="100000"/>
              <a:buFont typeface="Wingdings" panose="05000000000000000000" pitchFamily="2" charset="2"/>
              <a:buChar char="Ø"/>
              <a:defRPr/>
            </a:pPr>
            <a:r>
              <a:rPr lang="en-US" altLang="en-US" sz="1800" dirty="0"/>
              <a:t>Continually monitor traffic flow, from the opposite lane along with the vehicle(s) you have stopped within your lane</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88" y="1395413"/>
            <a:ext cx="7235825" cy="407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descr="C:\Users\anderb3\Desktop\photos\20160505_1405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088" y="1395412"/>
            <a:ext cx="7408333" cy="416718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5604" name="Picture 4" descr="C:\Users\anderb3\Desktop\photos\20160505_1405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834" y="1014411"/>
            <a:ext cx="7408332" cy="416718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Picture 6" descr="C:\Users\anderb3\Desktop\Back to Basics Video Project\Safety Logo\B2B_Metal Logo ligh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1719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500"/>
                                        <p:tgtEl>
                                          <p:spTgt spid="256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fade">
                                      <p:cBhvr>
                                        <p:cTn id="12"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descr="Large confetti"/>
          <p:cNvSpPr>
            <a:spLocks noGrp="1"/>
          </p:cNvSpPr>
          <p:nvPr>
            <p:ph type="ctrTitle" idx="4294967295"/>
          </p:nvPr>
        </p:nvSpPr>
        <p:spPr>
          <a:xfrm>
            <a:off x="687730" y="208828"/>
            <a:ext cx="7942714" cy="762000"/>
          </a:xfrm>
          <a:prstGeom prst="rect">
            <a:avLst/>
          </a:prstGeom>
        </p:spPr>
        <p:txBody>
          <a:bodyPr>
            <a:normAutofit/>
          </a:bodyPr>
          <a:lstStyle/>
          <a:p>
            <a:pPr algn="ctr" fontAlgn="auto">
              <a:spcAft>
                <a:spcPts val="0"/>
              </a:spcAft>
              <a:defRPr/>
            </a:pPr>
            <a:r>
              <a:rPr lang="en-US" altLang="en-US" sz="4400" dirty="0">
                <a:effectLst/>
                <a:latin typeface="+mn-lt"/>
              </a:rPr>
              <a:t>Step 3: Preparing to Release Traffic</a:t>
            </a:r>
          </a:p>
        </p:txBody>
      </p:sp>
      <p:sp>
        <p:nvSpPr>
          <p:cNvPr id="48131" name="Subtitle 2"/>
          <p:cNvSpPr>
            <a:spLocks noGrp="1"/>
          </p:cNvSpPr>
          <p:nvPr>
            <p:ph type="subTitle" idx="4294967295"/>
          </p:nvPr>
        </p:nvSpPr>
        <p:spPr>
          <a:xfrm>
            <a:off x="1066800" y="5334000"/>
            <a:ext cx="7696200" cy="1219200"/>
          </a:xfrm>
          <a:prstGeom prst="rect">
            <a:avLst/>
          </a:prstGeom>
          <a:noFill/>
          <a:ln>
            <a:noFill/>
          </a:ln>
        </p:spPr>
        <p:txBody>
          <a:bodyPr>
            <a:normAutofit/>
          </a:bodyPr>
          <a:lstStyle/>
          <a:p>
            <a:pPr fontAlgn="auto">
              <a:lnSpc>
                <a:spcPct val="100000"/>
              </a:lnSpc>
              <a:spcAft>
                <a:spcPts val="0"/>
              </a:spcAft>
              <a:buClrTx/>
              <a:buSzPct val="100000"/>
              <a:buFont typeface="Wingdings" panose="05000000000000000000" pitchFamily="2" charset="2"/>
              <a:buChar char="Ø"/>
              <a:defRPr/>
            </a:pPr>
            <a:r>
              <a:rPr lang="en-US" altLang="en-US" sz="1800" dirty="0"/>
              <a:t>Once you have confirmed opposing traffic is clear, make your way back to the shoulder taking the cone (as shown) with you</a:t>
            </a:r>
          </a:p>
          <a:p>
            <a:pPr fontAlgn="auto">
              <a:lnSpc>
                <a:spcPct val="100000"/>
              </a:lnSpc>
              <a:spcAft>
                <a:spcPts val="0"/>
              </a:spcAft>
              <a:buClrTx/>
              <a:buSzPct val="100000"/>
              <a:buFont typeface="Wingdings" panose="05000000000000000000" pitchFamily="2" charset="2"/>
              <a:buChar char="Ø"/>
              <a:defRPr/>
            </a:pPr>
            <a:r>
              <a:rPr lang="en-US" altLang="en-US" sz="1800" dirty="0"/>
              <a:t>Be sure to keep STOP visible to the stopped traffic</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174" y="1371600"/>
            <a:ext cx="7235825" cy="407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175" y="1371600"/>
            <a:ext cx="7293426" cy="410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173" y="1027834"/>
            <a:ext cx="7445826" cy="4200598"/>
          </a:xfrm>
          <a:prstGeom prst="rect">
            <a:avLst/>
          </a:prstGeom>
          <a:noFill/>
          <a:ln>
            <a:noFill/>
          </a:ln>
          <a:effectLst>
            <a:softEdge rad="317500"/>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Lst>
        </p:spPr>
      </p:pic>
      <p:pic>
        <p:nvPicPr>
          <p:cNvPr id="7" name="Picture 6" descr="C:\Users\anderb3\Desktop\Back to Basics Video Project\Safety Logo\B2B_Metal Logo ligh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790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8"/>
                                        </p:tgtEl>
                                        <p:attrNameLst>
                                          <p:attrName>style.visibility</p:attrName>
                                        </p:attrNameLst>
                                      </p:cBhvr>
                                      <p:to>
                                        <p:strVal val="visible"/>
                                      </p:to>
                                    </p:set>
                                    <p:animEffect transition="in" filter="fade">
                                      <p:cBhvr>
                                        <p:cTn id="12"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descr="Large confetti"/>
          <p:cNvSpPr>
            <a:spLocks noGrp="1"/>
          </p:cNvSpPr>
          <p:nvPr>
            <p:ph type="ctrTitle" idx="4294967295"/>
          </p:nvPr>
        </p:nvSpPr>
        <p:spPr>
          <a:xfrm>
            <a:off x="1866898" y="219486"/>
            <a:ext cx="5562600" cy="685800"/>
          </a:xfrm>
          <a:prstGeom prst="rect">
            <a:avLst/>
          </a:prstGeom>
        </p:spPr>
        <p:txBody>
          <a:bodyPr>
            <a:noAutofit/>
          </a:bodyPr>
          <a:lstStyle/>
          <a:p>
            <a:pPr algn="ctr" fontAlgn="auto">
              <a:spcAft>
                <a:spcPts val="0"/>
              </a:spcAft>
              <a:defRPr/>
            </a:pPr>
            <a:r>
              <a:rPr lang="en-US" altLang="en-US" sz="4400" dirty="0">
                <a:effectLst/>
                <a:latin typeface="+mn-lt"/>
              </a:rPr>
              <a:t>Step 4: Releasing Traffic</a:t>
            </a:r>
          </a:p>
        </p:txBody>
      </p:sp>
      <p:sp>
        <p:nvSpPr>
          <p:cNvPr id="49155" name="Subtitle 2"/>
          <p:cNvSpPr>
            <a:spLocks noGrp="1"/>
          </p:cNvSpPr>
          <p:nvPr>
            <p:ph type="subTitle" idx="4294967295"/>
          </p:nvPr>
        </p:nvSpPr>
        <p:spPr>
          <a:xfrm>
            <a:off x="1638298" y="5137316"/>
            <a:ext cx="6019800" cy="1294435"/>
          </a:xfrm>
          <a:prstGeom prst="rect">
            <a:avLst/>
          </a:prstGeom>
          <a:noFill/>
        </p:spPr>
        <p:txBody>
          <a:bodyPr>
            <a:normAutofit/>
          </a:bodyPr>
          <a:lstStyle/>
          <a:p>
            <a:pPr fontAlgn="auto">
              <a:spcAft>
                <a:spcPts val="0"/>
              </a:spcAft>
              <a:buClrTx/>
              <a:buSzPct val="100000"/>
              <a:buFont typeface="Wingdings" panose="05000000000000000000" pitchFamily="2" charset="2"/>
              <a:buChar char="Ø"/>
              <a:defRPr/>
            </a:pPr>
            <a:r>
              <a:rPr lang="en-US" altLang="en-US" sz="1800" dirty="0"/>
              <a:t>Once on the shoulder, rotate the Stop/Slow Paddle to SLOW and  release traffic</a:t>
            </a:r>
          </a:p>
          <a:p>
            <a:pPr fontAlgn="auto">
              <a:spcAft>
                <a:spcPts val="0"/>
              </a:spcAft>
              <a:buClrTx/>
              <a:buSzPct val="100000"/>
              <a:buFont typeface="Wingdings" panose="05000000000000000000" pitchFamily="2" charset="2"/>
              <a:buChar char="Ø"/>
              <a:defRPr/>
            </a:pPr>
            <a:r>
              <a:rPr lang="en-US" altLang="en-US" sz="1800" dirty="0"/>
              <a:t>Direct traffic by signaling with your arm and waving vehicles through</a:t>
            </a:r>
          </a:p>
          <a:p>
            <a:pPr marL="0" indent="0" algn="ctr" fontAlgn="auto">
              <a:spcAft>
                <a:spcPts val="0"/>
              </a:spcAft>
              <a:buClrTx/>
              <a:buSzPct val="100000"/>
              <a:buNone/>
              <a:defRPr/>
            </a:pPr>
            <a:endParaRPr lang="en-US" altLang="en-US" sz="2000" b="1" dirty="0"/>
          </a:p>
        </p:txBody>
      </p:sp>
      <p:pic>
        <p:nvPicPr>
          <p:cNvPr id="27651" name="Picture 3" descr="C:\Users\anderb3\Desktop\photos\20160505_1405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972" y="1371600"/>
            <a:ext cx="7050455" cy="396588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7652" name="Picture 4" descr="C:\Users\anderb3\Desktop\photos\20160505_1405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971" y="1394254"/>
            <a:ext cx="7050455" cy="396588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377" y="924547"/>
            <a:ext cx="7055245" cy="3965881"/>
          </a:xfrm>
          <a:prstGeom prst="rect">
            <a:avLst/>
          </a:prstGeom>
          <a:noFill/>
          <a:ln>
            <a:noFill/>
          </a:ln>
          <a:effectLst>
            <a:softEdge rad="317500"/>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Lst>
        </p:spPr>
      </p:pic>
      <p:pic>
        <p:nvPicPr>
          <p:cNvPr id="7" name="Picture 6" descr="C:\Users\anderb3\Desktop\Back to Basics Video Project\Safety Logo\B2B_Metal Logo ligh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3871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500"/>
                                        <p:tgtEl>
                                          <p:spTgt spid="276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fade">
                                      <p:cBhvr>
                                        <p:cTn id="12"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Large confetti"/>
          <p:cNvSpPr txBox="1">
            <a:spLocks/>
          </p:cNvSpPr>
          <p:nvPr/>
        </p:nvSpPr>
        <p:spPr>
          <a:xfrm>
            <a:off x="1943100" y="194837"/>
            <a:ext cx="5257800"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dirty="0">
                <a:solidFill>
                  <a:schemeClr val="tx1">
                    <a:lumMod val="75000"/>
                    <a:lumOff val="25000"/>
                  </a:schemeClr>
                </a:solidFill>
                <a:latin typeface="Impact" panose="020B0806030902050204" pitchFamily="34" charset="0"/>
              </a:rPr>
              <a:t>3-2-1 Cone Procedure</a:t>
            </a:r>
          </a:p>
        </p:txBody>
      </p:sp>
      <p:sp>
        <p:nvSpPr>
          <p:cNvPr id="7" name="Text Box 2"/>
          <p:cNvSpPr txBox="1">
            <a:spLocks noChangeArrowheads="1"/>
          </p:cNvSpPr>
          <p:nvPr/>
        </p:nvSpPr>
        <p:spPr bwMode="auto">
          <a:xfrm>
            <a:off x="54293" y="1211404"/>
            <a:ext cx="5181600" cy="1897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ct val="150000"/>
              </a:lnSpc>
              <a:spcBef>
                <a:spcPct val="0"/>
              </a:spcBef>
              <a:spcAft>
                <a:spcPct val="0"/>
              </a:spcAft>
            </a:pPr>
            <a:r>
              <a:rPr lang="en-US" altLang="en-US" sz="2300" b="1" u="sng" dirty="0">
                <a:solidFill>
                  <a:schemeClr val="tx1">
                    <a:lumMod val="75000"/>
                    <a:lumOff val="25000"/>
                  </a:schemeClr>
                </a:solidFill>
                <a:cs typeface="Arial" panose="020B0604020202020204" pitchFamily="34" charset="0"/>
              </a:rPr>
              <a:t>Mobile &amp; Short Duration Operations </a:t>
            </a:r>
          </a:p>
          <a:p>
            <a:pPr marL="285750" indent="-285750" fontAlgn="base">
              <a:lnSpc>
                <a:spcPct val="150000"/>
              </a:lnSpc>
              <a:spcBef>
                <a:spcPct val="0"/>
              </a:spcBef>
              <a:spcAft>
                <a:spcPct val="0"/>
              </a:spcAft>
              <a:buSzPts val="1000"/>
              <a:buFont typeface="Wingdings" panose="05000000000000000000" pitchFamily="2" charset="2"/>
              <a:buChar char="Ø"/>
            </a:pPr>
            <a:r>
              <a:rPr lang="en-US" altLang="en-US" dirty="0">
                <a:solidFill>
                  <a:schemeClr val="tx1">
                    <a:lumMod val="75000"/>
                    <a:lumOff val="25000"/>
                  </a:schemeClr>
                </a:solidFill>
                <a:cs typeface="Arial" pitchFamily="34" charset="0"/>
              </a:rPr>
              <a:t>When lane width is less than 12 foot, 2 cones is recommended during Short Duration and 1 cone must be used during Mobile Operations </a:t>
            </a:r>
          </a:p>
        </p:txBody>
      </p:sp>
      <p:sp>
        <p:nvSpPr>
          <p:cNvPr id="8" name="Text Box 3"/>
          <p:cNvSpPr txBox="1">
            <a:spLocks noChangeArrowheads="1"/>
          </p:cNvSpPr>
          <p:nvPr/>
        </p:nvSpPr>
        <p:spPr bwMode="auto">
          <a:xfrm>
            <a:off x="209107" y="3146155"/>
            <a:ext cx="4534786" cy="2801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ct val="150000"/>
              </a:lnSpc>
              <a:spcBef>
                <a:spcPct val="0"/>
              </a:spcBef>
              <a:spcAft>
                <a:spcPct val="0"/>
              </a:spcAft>
            </a:pPr>
            <a:r>
              <a:rPr lang="en-US" altLang="en-US" sz="2300" b="1" u="sng" dirty="0">
                <a:solidFill>
                  <a:schemeClr val="tx1">
                    <a:lumMod val="75000"/>
                    <a:lumOff val="25000"/>
                  </a:schemeClr>
                </a:solidFill>
                <a:cs typeface="Arial" panose="020B0604020202020204" pitchFamily="34" charset="0"/>
              </a:rPr>
              <a:t>Long, Intermediate and Short Term Stationary  Operations </a:t>
            </a:r>
          </a:p>
          <a:p>
            <a:pPr marL="285750" indent="-285750" fontAlgn="base">
              <a:lnSpc>
                <a:spcPct val="150000"/>
              </a:lnSpc>
              <a:spcBef>
                <a:spcPct val="0"/>
              </a:spcBef>
              <a:spcAft>
                <a:spcPct val="0"/>
              </a:spcAft>
              <a:buSzPts val="1000"/>
              <a:buFont typeface="Wingdings" panose="05000000000000000000" pitchFamily="2" charset="2"/>
              <a:buChar char="Ø"/>
            </a:pPr>
            <a:r>
              <a:rPr lang="en-US" altLang="en-US" i="1" dirty="0">
                <a:solidFill>
                  <a:schemeClr val="tx1">
                    <a:lumMod val="75000"/>
                    <a:lumOff val="25000"/>
                  </a:schemeClr>
                </a:solidFill>
                <a:cs typeface="Arial" panose="020B0604020202020204" pitchFamily="34" charset="0"/>
              </a:rPr>
              <a:t>When lane width is 12 foot, use of 3 cones is recommended</a:t>
            </a:r>
          </a:p>
          <a:p>
            <a:pPr marL="285750" indent="-285750" fontAlgn="base">
              <a:lnSpc>
                <a:spcPct val="150000"/>
              </a:lnSpc>
              <a:spcBef>
                <a:spcPct val="0"/>
              </a:spcBef>
              <a:spcAft>
                <a:spcPct val="0"/>
              </a:spcAft>
              <a:buSzPts val="1000"/>
              <a:buFont typeface="Wingdings" panose="05000000000000000000" pitchFamily="2" charset="2"/>
              <a:buChar char="Ø"/>
            </a:pPr>
            <a:r>
              <a:rPr lang="en-US" altLang="en-US" i="1" dirty="0">
                <a:solidFill>
                  <a:schemeClr val="tx1">
                    <a:lumMod val="75000"/>
                    <a:lumOff val="25000"/>
                  </a:schemeClr>
                </a:solidFill>
                <a:cs typeface="Arial" panose="020B0604020202020204" pitchFamily="34" charset="0"/>
              </a:rPr>
              <a:t>When lane width is less than 12 foot,  2 or 1 cone(s) may be used</a:t>
            </a:r>
            <a:endParaRPr lang="en-US" altLang="en-US" dirty="0">
              <a:solidFill>
                <a:schemeClr val="tx1">
                  <a:lumMod val="75000"/>
                  <a:lumOff val="25000"/>
                </a:schemeClr>
              </a:solidFill>
              <a:cs typeface="Arial" pitchFamily="34" charset="0"/>
            </a:endParaRPr>
          </a:p>
        </p:txBody>
      </p:sp>
      <p:pic>
        <p:nvPicPr>
          <p:cNvPr id="6" name="Picture 5"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8F3817E-B99D-482E-A442-DD79F0FC4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823" y="1066800"/>
            <a:ext cx="4153757" cy="5373046"/>
          </a:xfrm>
          <a:prstGeom prst="rect">
            <a:avLst/>
          </a:prstGeom>
          <a:ln w="3175">
            <a:solidFill>
              <a:schemeClr val="accent2"/>
            </a:solidFill>
          </a:ln>
        </p:spPr>
      </p:pic>
    </p:spTree>
    <p:extLst>
      <p:ext uri="{BB962C8B-B14F-4D97-AF65-F5344CB8AC3E}">
        <p14:creationId xmlns:p14="http://schemas.microsoft.com/office/powerpoint/2010/main" val="42048072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F76A-4769-40C4-8935-ED2D42402395}"/>
              </a:ext>
            </a:extLst>
          </p:cNvPr>
          <p:cNvSpPr>
            <a:spLocks noGrp="1"/>
          </p:cNvSpPr>
          <p:nvPr>
            <p:ph type="title"/>
          </p:nvPr>
        </p:nvSpPr>
        <p:spPr>
          <a:xfrm>
            <a:off x="2164080" y="152400"/>
            <a:ext cx="4815840" cy="1450757"/>
          </a:xfrm>
        </p:spPr>
        <p:txBody>
          <a:bodyPr>
            <a:normAutofit/>
          </a:bodyPr>
          <a:lstStyle/>
          <a:p>
            <a:r>
              <a:rPr lang="en-US" sz="9600" b="1" dirty="0">
                <a:solidFill>
                  <a:srgbClr val="FF0000"/>
                </a:solidFill>
              </a:rPr>
              <a:t>Fifth quiz</a:t>
            </a:r>
          </a:p>
        </p:txBody>
      </p:sp>
      <p:sp>
        <p:nvSpPr>
          <p:cNvPr id="3" name="Slide Number Placeholder 2">
            <a:extLst>
              <a:ext uri="{FF2B5EF4-FFF2-40B4-BE49-F238E27FC236}">
                <a16:creationId xmlns:a16="http://schemas.microsoft.com/office/drawing/2014/main" id="{69AE7D82-171C-409C-AB96-39D268F11B56}"/>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49</a:t>
            </a:fld>
            <a:endParaRPr lang="en-US" dirty="0">
              <a:solidFill>
                <a:prstClr val="white"/>
              </a:solidFill>
            </a:endParaRPr>
          </a:p>
        </p:txBody>
      </p:sp>
      <p:sp>
        <p:nvSpPr>
          <p:cNvPr id="4" name="TextBox 3">
            <a:extLst>
              <a:ext uri="{FF2B5EF4-FFF2-40B4-BE49-F238E27FC236}">
                <a16:creationId xmlns:a16="http://schemas.microsoft.com/office/drawing/2014/main" id="{14B7D682-1145-4B28-8E2A-FC6EE861BD68}"/>
              </a:ext>
            </a:extLst>
          </p:cNvPr>
          <p:cNvSpPr txBox="1"/>
          <p:nvPr/>
        </p:nvSpPr>
        <p:spPr>
          <a:xfrm>
            <a:off x="133149" y="1861883"/>
            <a:ext cx="8934651" cy="4585871"/>
          </a:xfrm>
          <a:prstGeom prst="rect">
            <a:avLst/>
          </a:prstGeom>
          <a:noFill/>
        </p:spPr>
        <p:txBody>
          <a:bodyPr wrap="square" rtlCol="0">
            <a:spAutoFit/>
          </a:bodyPr>
          <a:lstStyle/>
          <a:p>
            <a:r>
              <a:rPr lang="en-US" dirty="0"/>
              <a:t>Flaggers should not flag for more than __________ at one time without a break.</a:t>
            </a:r>
          </a:p>
          <a:p>
            <a:r>
              <a:rPr lang="en-US" dirty="0"/>
              <a:t>a. 4 hours		b. </a:t>
            </a:r>
            <a:r>
              <a:rPr lang="en-US" dirty="0">
                <a:solidFill>
                  <a:srgbClr val="FF0000"/>
                </a:solidFill>
              </a:rPr>
              <a:t>2 hours</a:t>
            </a:r>
            <a:r>
              <a:rPr lang="en-US" dirty="0"/>
              <a:t>	c. 8 hours		d. 6 hours</a:t>
            </a:r>
          </a:p>
          <a:p>
            <a:endParaRPr lang="en-US" sz="1000" dirty="0"/>
          </a:p>
          <a:p>
            <a:r>
              <a:rPr lang="en-US" dirty="0"/>
              <a:t>How many hand signals are there for flaggers?</a:t>
            </a:r>
          </a:p>
          <a:p>
            <a:pPr marL="342900" indent="-342900">
              <a:buAutoNum type="alphaLcPeriod"/>
            </a:pPr>
            <a:r>
              <a:rPr lang="en-US" dirty="0"/>
              <a:t>6		b. 2		c. 5		d. </a:t>
            </a:r>
            <a:r>
              <a:rPr lang="en-US" dirty="0">
                <a:solidFill>
                  <a:srgbClr val="FF0000"/>
                </a:solidFill>
              </a:rPr>
              <a:t>3</a:t>
            </a:r>
          </a:p>
          <a:p>
            <a:endParaRPr lang="en-US" sz="1000" dirty="0"/>
          </a:p>
          <a:p>
            <a:r>
              <a:rPr lang="en-US" dirty="0"/>
              <a:t>Which hand is the flag paddle held in?</a:t>
            </a:r>
          </a:p>
          <a:p>
            <a:r>
              <a:rPr lang="en-US" dirty="0">
                <a:solidFill>
                  <a:srgbClr val="FF0000"/>
                </a:solidFill>
              </a:rPr>
              <a:t>      Right</a:t>
            </a:r>
            <a:r>
              <a:rPr lang="en-US" dirty="0"/>
              <a:t>		left</a:t>
            </a:r>
          </a:p>
          <a:p>
            <a:endParaRPr lang="en-US" sz="1000" dirty="0"/>
          </a:p>
          <a:p>
            <a:r>
              <a:rPr lang="en-US" dirty="0"/>
              <a:t>When flagging, the right hand should be </a:t>
            </a:r>
          </a:p>
          <a:p>
            <a:pPr marL="342900" indent="-342900">
              <a:buAutoNum type="alphaLcPeriod"/>
            </a:pPr>
            <a:r>
              <a:rPr lang="en-US" dirty="0"/>
              <a:t>down by your side	b. straight up in the air	c. </a:t>
            </a:r>
            <a:r>
              <a:rPr lang="en-US" dirty="0">
                <a:solidFill>
                  <a:srgbClr val="FF0000"/>
                </a:solidFill>
              </a:rPr>
              <a:t>fully extended</a:t>
            </a:r>
            <a:r>
              <a:rPr lang="en-US" dirty="0"/>
              <a:t>	d. behind you</a:t>
            </a:r>
          </a:p>
          <a:p>
            <a:endParaRPr lang="en-US" sz="1000" dirty="0"/>
          </a:p>
          <a:p>
            <a:r>
              <a:rPr lang="en-US" dirty="0"/>
              <a:t>When releasing traffic, the flagger should stand</a:t>
            </a:r>
          </a:p>
          <a:p>
            <a:pPr marL="342900" indent="-342900">
              <a:buAutoNum type="alphaLcPeriod"/>
            </a:pPr>
            <a:r>
              <a:rPr lang="en-US" dirty="0"/>
              <a:t>In the center of the roadway	b. </a:t>
            </a:r>
            <a:r>
              <a:rPr lang="en-US" dirty="0">
                <a:solidFill>
                  <a:srgbClr val="FF0000"/>
                </a:solidFill>
              </a:rPr>
              <a:t>on the shoulder</a:t>
            </a:r>
            <a:r>
              <a:rPr lang="en-US" dirty="0"/>
              <a:t>	c. in the opposite lane	d. in a ditch</a:t>
            </a:r>
          </a:p>
          <a:p>
            <a:endParaRPr lang="en-US" sz="1000" dirty="0"/>
          </a:p>
          <a:p>
            <a:r>
              <a:rPr lang="en-US" dirty="0"/>
              <a:t>Flaggers are required to use at least 1 cone when flagging.</a:t>
            </a:r>
          </a:p>
          <a:p>
            <a:r>
              <a:rPr lang="en-US" dirty="0"/>
              <a:t>        </a:t>
            </a:r>
            <a:r>
              <a:rPr lang="en-US" dirty="0">
                <a:solidFill>
                  <a:srgbClr val="FF0000"/>
                </a:solidFill>
              </a:rPr>
              <a:t>True</a:t>
            </a:r>
            <a:r>
              <a:rPr lang="en-US" dirty="0"/>
              <a:t> 	 	 false</a:t>
            </a:r>
          </a:p>
        </p:txBody>
      </p:sp>
    </p:spTree>
    <p:extLst>
      <p:ext uri="{BB962C8B-B14F-4D97-AF65-F5344CB8AC3E}">
        <p14:creationId xmlns:p14="http://schemas.microsoft.com/office/powerpoint/2010/main" val="521968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descr="Large confetti"/>
          <p:cNvSpPr>
            <a:spLocks noGrp="1" noChangeArrowheads="1"/>
          </p:cNvSpPr>
          <p:nvPr>
            <p:ph type="title"/>
          </p:nvPr>
        </p:nvSpPr>
        <p:spPr>
          <a:xfrm>
            <a:off x="1371600" y="381000"/>
            <a:ext cx="6400800" cy="838200"/>
          </a:xfrm>
        </p:spPr>
        <p:txBody>
          <a:bodyPr>
            <a:normAutofit/>
          </a:bodyPr>
          <a:lstStyle/>
          <a:p>
            <a:pPr algn="ctr" fontAlgn="auto">
              <a:spcAft>
                <a:spcPts val="0"/>
              </a:spcAft>
              <a:defRPr/>
            </a:pPr>
            <a:r>
              <a:rPr lang="en-US" altLang="en-US" sz="4400" dirty="0">
                <a:effectLst/>
                <a:latin typeface="Impact" panose="020B0806030902050204" pitchFamily="34" charset="0"/>
              </a:rPr>
              <a:t>Traffic Control Standards</a:t>
            </a:r>
          </a:p>
        </p:txBody>
      </p:sp>
      <p:pic>
        <p:nvPicPr>
          <p:cNvPr id="25603" name="Picture 11" descr="MUTCD Cover.JPG">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05000"/>
            <a:ext cx="30956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3"/>
          <p:cNvSpPr txBox="1">
            <a:spLocks noChangeArrowheads="1"/>
          </p:cNvSpPr>
          <p:nvPr/>
        </p:nvSpPr>
        <p:spPr bwMode="auto">
          <a:xfrm>
            <a:off x="4953000" y="2286000"/>
            <a:ext cx="3352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2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Manual on Uniform Traffic Control Devices </a:t>
            </a:r>
          </a:p>
          <a:p>
            <a:pPr algn="ctr">
              <a:spcBef>
                <a:spcPct val="50000"/>
              </a:spcBef>
            </a:pPr>
            <a:r>
              <a:rPr lang="en-US" altLang="en-US" sz="32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r>
              <a:rPr lang="en-US" altLang="en-US" sz="3200" b="1" dirty="0">
                <a:solidFill>
                  <a:srgbClr val="0000FF"/>
                </a:solidFill>
                <a:latin typeface="Calibri" panose="020F0502020204030204" pitchFamily="34" charset="0"/>
                <a:ea typeface="Calibri" panose="020F0502020204030204" pitchFamily="34" charset="0"/>
                <a:cs typeface="Calibri" panose="020F0502020204030204" pitchFamily="34" charset="0"/>
              </a:rPr>
              <a:t>MUTCD</a:t>
            </a:r>
            <a:r>
              <a:rPr lang="en-US" altLang="en-US" sz="32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p>
          <a:p>
            <a:pPr algn="ctr">
              <a:spcBef>
                <a:spcPct val="50000"/>
              </a:spcBef>
            </a:pPr>
            <a:r>
              <a:rPr lang="en-US" altLang="en-US" sz="32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Chapter 6E</a:t>
            </a:r>
          </a:p>
        </p:txBody>
      </p:sp>
      <p:pic>
        <p:nvPicPr>
          <p:cNvPr id="5" name="Picture 4" descr="C:\Users\anderb3\Desktop\Back to Basics Video Project\Safety Logo\B2B_Metal Logo ligh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6F81B4-972E-4323-A976-4DD148849B4A}"/>
              </a:ext>
            </a:extLst>
          </p:cNvPr>
          <p:cNvSpPr txBox="1"/>
          <p:nvPr/>
        </p:nvSpPr>
        <p:spPr>
          <a:xfrm>
            <a:off x="4270709" y="5562600"/>
            <a:ext cx="4905375" cy="323165"/>
          </a:xfrm>
          <a:prstGeom prst="rect">
            <a:avLst/>
          </a:prstGeom>
          <a:noFill/>
        </p:spPr>
        <p:txBody>
          <a:bodyPr wrap="square" rtlCol="0">
            <a:spAutoFit/>
          </a:bodyPr>
          <a:lstStyle/>
          <a:p>
            <a:r>
              <a:rPr lang="en-US" sz="1500" dirty="0">
                <a:solidFill>
                  <a:srgbClr val="0000FF"/>
                </a:solidFill>
                <a:hlinkClick r:id="rId3">
                  <a:extLst>
                    <a:ext uri="{A12FA001-AC4F-418D-AE19-62706E023703}">
                      <ahyp:hlinkClr xmlns:ahyp="http://schemas.microsoft.com/office/drawing/2018/hyperlinkcolor" val="tx"/>
                    </a:ext>
                  </a:extLst>
                </a:hlinkClick>
              </a:rPr>
              <a:t>https://mutcd.fhwa.dot.gov/pdfs/2009r1r2/pdf_index.htm</a:t>
            </a:r>
            <a:endParaRPr lang="en-US" sz="1500" dirty="0">
              <a:solidFill>
                <a:srgbClr val="0000FF"/>
              </a:solidFill>
            </a:endParaRPr>
          </a:p>
        </p:txBody>
      </p:sp>
    </p:spTree>
    <p:extLst>
      <p:ext uri="{BB962C8B-B14F-4D97-AF65-F5344CB8AC3E}">
        <p14:creationId xmlns:p14="http://schemas.microsoft.com/office/powerpoint/2010/main" val="559890560"/>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erb3\Desktop\Advanced Work Zone REVAMP\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228600"/>
            <a:ext cx="8534400" cy="70788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4000" b="1" spc="150" dirty="0">
                <a:ln w="11430"/>
                <a:solidFill>
                  <a:srgbClr val="F8F8F8"/>
                </a:solidFill>
              </a:rPr>
              <a:t>How Do Flaggers Communicate?</a:t>
            </a:r>
          </a:p>
        </p:txBody>
      </p:sp>
    </p:spTree>
    <p:extLst>
      <p:ext uri="{BB962C8B-B14F-4D97-AF65-F5344CB8AC3E}">
        <p14:creationId xmlns:p14="http://schemas.microsoft.com/office/powerpoint/2010/main" val="371565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descr="Large confetti"/>
          <p:cNvSpPr>
            <a:spLocks noGrp="1" noChangeArrowheads="1"/>
          </p:cNvSpPr>
          <p:nvPr>
            <p:ph type="title"/>
          </p:nvPr>
        </p:nvSpPr>
        <p:spPr>
          <a:xfrm>
            <a:off x="1016000" y="609600"/>
            <a:ext cx="7112000" cy="701675"/>
          </a:xfrm>
        </p:spPr>
        <p:txBody>
          <a:bodyPr>
            <a:noAutofit/>
          </a:bodyPr>
          <a:lstStyle/>
          <a:p>
            <a:pPr algn="ctr" fontAlgn="auto">
              <a:spcAft>
                <a:spcPts val="0"/>
              </a:spcAft>
              <a:defRPr/>
            </a:pPr>
            <a:r>
              <a:rPr lang="en-US" altLang="en-US" sz="4400" dirty="0">
                <a:latin typeface="Impact" panose="020B0806030902050204" pitchFamily="34" charset="0"/>
              </a:rPr>
              <a:t>Flagger Communic</a:t>
            </a:r>
            <a:r>
              <a:rPr lang="en-US" altLang="en-US" sz="4400" dirty="0">
                <a:effectLst/>
                <a:latin typeface="Impact" panose="020B0806030902050204" pitchFamily="34" charset="0"/>
              </a:rPr>
              <a:t>a</a:t>
            </a:r>
            <a:r>
              <a:rPr lang="en-US" altLang="en-US" sz="4400" dirty="0">
                <a:latin typeface="Impact" panose="020B0806030902050204" pitchFamily="34" charset="0"/>
              </a:rPr>
              <a:t>tion Rule </a:t>
            </a:r>
          </a:p>
        </p:txBody>
      </p:sp>
      <p:sp>
        <p:nvSpPr>
          <p:cNvPr id="50179" name="Text Box 4"/>
          <p:cNvSpPr txBox="1">
            <a:spLocks noChangeArrowheads="1"/>
          </p:cNvSpPr>
          <p:nvPr/>
        </p:nvSpPr>
        <p:spPr bwMode="auto">
          <a:xfrm>
            <a:off x="495300" y="2667000"/>
            <a:ext cx="81534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spcAft>
                <a:spcPts val="1200"/>
              </a:spcAft>
              <a:buFont typeface="Wingdings" panose="05000000000000000000" pitchFamily="2" charset="2"/>
              <a:buChar char="Ø"/>
              <a:defRPr/>
            </a:pPr>
            <a:r>
              <a:rPr lang="en-US" altLang="en-US" sz="2800" dirty="0">
                <a:solidFill>
                  <a:schemeClr val="tx1">
                    <a:lumMod val="75000"/>
                    <a:lumOff val="25000"/>
                  </a:schemeClr>
                </a:solidFill>
                <a:latin typeface="+mj-lt"/>
              </a:rPr>
              <a:t>One flagger should be designated as the lead flagger	</a:t>
            </a:r>
          </a:p>
          <a:p>
            <a:pPr eaLnBrk="1" hangingPunct="1">
              <a:spcBef>
                <a:spcPct val="50000"/>
              </a:spcBef>
              <a:buFont typeface="Wingdings" panose="05000000000000000000" pitchFamily="2" charset="2"/>
              <a:buChar char="Ø"/>
              <a:defRPr/>
            </a:pPr>
            <a:r>
              <a:rPr lang="en-US" altLang="en-US" sz="2800" dirty="0">
                <a:solidFill>
                  <a:schemeClr val="tx1">
                    <a:lumMod val="75000"/>
                    <a:lumOff val="25000"/>
                  </a:schemeClr>
                </a:solidFill>
                <a:latin typeface="+mj-lt"/>
              </a:rPr>
              <a:t>This person has control over all flagging operations and emergency vehicles right-of-way</a:t>
            </a:r>
          </a:p>
        </p:txBody>
      </p:sp>
      <p:pic>
        <p:nvPicPr>
          <p:cNvPr id="4"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19366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descr="Large confetti"/>
          <p:cNvSpPr>
            <a:spLocks noGrp="1" noChangeArrowheads="1"/>
          </p:cNvSpPr>
          <p:nvPr>
            <p:ph type="title"/>
          </p:nvPr>
        </p:nvSpPr>
        <p:spPr>
          <a:xfrm>
            <a:off x="1905000" y="525462"/>
            <a:ext cx="5334000" cy="701675"/>
          </a:xfrm>
        </p:spPr>
        <p:txBody>
          <a:bodyPr>
            <a:noAutofit/>
          </a:bodyPr>
          <a:lstStyle/>
          <a:p>
            <a:pPr algn="ctr" fontAlgn="auto">
              <a:spcAft>
                <a:spcPts val="0"/>
              </a:spcAft>
              <a:defRPr/>
            </a:pPr>
            <a:r>
              <a:rPr lang="en-US" altLang="en-US" sz="4400" dirty="0">
                <a:effectLst/>
                <a:latin typeface="Impact" panose="020B0806030902050204" pitchFamily="34" charset="0"/>
              </a:rPr>
              <a:t>Emergency Vehicles</a:t>
            </a:r>
          </a:p>
        </p:txBody>
      </p:sp>
      <p:sp>
        <p:nvSpPr>
          <p:cNvPr id="98306" name="Rectangle 3"/>
          <p:cNvSpPr>
            <a:spLocks noGrp="1" noChangeArrowheads="1"/>
          </p:cNvSpPr>
          <p:nvPr>
            <p:ph idx="1"/>
          </p:nvPr>
        </p:nvSpPr>
        <p:spPr>
          <a:xfrm>
            <a:off x="685800" y="1828800"/>
            <a:ext cx="8305800" cy="1295400"/>
          </a:xfrm>
        </p:spPr>
        <p:txBody>
          <a:bodyPr/>
          <a:lstStyle/>
          <a:p>
            <a:pPr marL="457200" indent="-457200">
              <a:lnSpc>
                <a:spcPct val="110000"/>
              </a:lnSpc>
              <a:buClrTx/>
              <a:buSzPct val="100000"/>
              <a:buFont typeface="Wingdings" panose="05000000000000000000" pitchFamily="2" charset="2"/>
              <a:buChar char="Ø"/>
            </a:pPr>
            <a:r>
              <a:rPr lang="en-US" altLang="en-US" sz="2800" dirty="0"/>
              <a:t>Have right of way priority in a work zone</a:t>
            </a:r>
          </a:p>
          <a:p>
            <a:pPr marL="713232" lvl="1" indent="-457200">
              <a:lnSpc>
                <a:spcPct val="110000"/>
              </a:lnSpc>
              <a:buClrTx/>
              <a:buSzPct val="100000"/>
              <a:buFont typeface="Arial" panose="020B0604020202020204" pitchFamily="34" charset="0"/>
              <a:buChar char="•"/>
            </a:pPr>
            <a:r>
              <a:rPr lang="en-US" altLang="en-US" sz="2400" dirty="0"/>
              <a:t>Only when it is safe to proceed</a:t>
            </a:r>
          </a:p>
        </p:txBody>
      </p:sp>
      <p:pic>
        <p:nvPicPr>
          <p:cNvPr id="8"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749FC5-C3BF-441E-BC0F-F6BA5094E7C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106" r="6327"/>
          <a:stretch/>
        </p:blipFill>
        <p:spPr>
          <a:xfrm>
            <a:off x="5029200" y="4271962"/>
            <a:ext cx="2743201" cy="1514475"/>
          </a:xfrm>
          <a:prstGeom prst="rect">
            <a:avLst/>
          </a:prstGeom>
        </p:spPr>
      </p:pic>
      <p:pic>
        <p:nvPicPr>
          <p:cNvPr id="5126" name="Picture 6" descr="First Responder Decal Sticker">
            <a:extLst>
              <a:ext uri="{FF2B5EF4-FFF2-40B4-BE49-F238E27FC236}">
                <a16:creationId xmlns:a16="http://schemas.microsoft.com/office/drawing/2014/main" id="{D1287BE6-679B-4176-AC73-2556DC054EC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6600" y="2640857"/>
            <a:ext cx="1532981" cy="157628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Best Fire Truck Manufacturers – REV Group Emergency Vehicles">
            <a:extLst>
              <a:ext uri="{FF2B5EF4-FFF2-40B4-BE49-F238E27FC236}">
                <a16:creationId xmlns:a16="http://schemas.microsoft.com/office/drawing/2014/main" id="{6725FC28-D514-48BB-B350-EB6E2527ABF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36426" y="2973487"/>
            <a:ext cx="24574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A42A719-997D-4BC4-907B-346C601916F8}"/>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8652" t="16388" r="4983" b="21757"/>
          <a:stretch/>
        </p:blipFill>
        <p:spPr>
          <a:xfrm>
            <a:off x="1827604" y="4697512"/>
            <a:ext cx="2631293" cy="1422598"/>
          </a:xfrm>
          <a:prstGeom prst="rect">
            <a:avLst/>
          </a:prstGeom>
        </p:spPr>
      </p:pic>
    </p:spTree>
    <p:extLst>
      <p:ext uri="{BB962C8B-B14F-4D97-AF65-F5344CB8AC3E}">
        <p14:creationId xmlns:p14="http://schemas.microsoft.com/office/powerpoint/2010/main" val="1964854310"/>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descr="Large confetti"/>
          <p:cNvSpPr>
            <a:spLocks noGrp="1" noChangeArrowheads="1"/>
          </p:cNvSpPr>
          <p:nvPr>
            <p:ph type="title"/>
          </p:nvPr>
        </p:nvSpPr>
        <p:spPr>
          <a:xfrm>
            <a:off x="609600" y="304800"/>
            <a:ext cx="8077200" cy="1311275"/>
          </a:xfrm>
        </p:spPr>
        <p:txBody>
          <a:bodyPr>
            <a:noAutofit/>
          </a:bodyPr>
          <a:lstStyle/>
          <a:p>
            <a:pPr algn="ctr" fontAlgn="auto">
              <a:spcAft>
                <a:spcPts val="0"/>
              </a:spcAft>
              <a:defRPr/>
            </a:pPr>
            <a:r>
              <a:rPr lang="en-US" altLang="en-US" sz="4400" dirty="0">
                <a:latin typeface="Impact" panose="020B0806030902050204" pitchFamily="34" charset="0"/>
              </a:rPr>
              <a:t>How Do </a:t>
            </a:r>
            <a:r>
              <a:rPr lang="en-US" altLang="en-US" sz="4400" dirty="0">
                <a:effectLst/>
                <a:latin typeface="Impact" panose="020B0806030902050204" pitchFamily="34" charset="0"/>
              </a:rPr>
              <a:t>Flaggers</a:t>
            </a:r>
            <a:r>
              <a:rPr lang="en-US" altLang="en-US" sz="4400" dirty="0">
                <a:latin typeface="Impact" panose="020B0806030902050204" pitchFamily="34" charset="0"/>
              </a:rPr>
              <a:t> Communicate to Each Other? </a:t>
            </a:r>
          </a:p>
        </p:txBody>
      </p:sp>
      <p:sp>
        <p:nvSpPr>
          <p:cNvPr id="71682" name="Rectangle 3"/>
          <p:cNvSpPr>
            <a:spLocks noGrp="1" noChangeArrowheads="1"/>
          </p:cNvSpPr>
          <p:nvPr>
            <p:ph idx="1"/>
          </p:nvPr>
        </p:nvSpPr>
        <p:spPr>
          <a:xfrm>
            <a:off x="1676400" y="2209800"/>
            <a:ext cx="5791200" cy="3429000"/>
          </a:xfrm>
        </p:spPr>
        <p:txBody>
          <a:bodyPr>
            <a:normAutofit/>
          </a:bodyPr>
          <a:lstStyle/>
          <a:p>
            <a:pPr marL="457200" indent="-457200">
              <a:lnSpc>
                <a:spcPct val="150000"/>
              </a:lnSpc>
              <a:buClrTx/>
              <a:buSzPct val="100000"/>
              <a:buFont typeface="Wingdings" panose="05000000000000000000" pitchFamily="2" charset="2"/>
              <a:buChar char="Ø"/>
            </a:pPr>
            <a:r>
              <a:rPr lang="en-US" altLang="en-US" sz="2600" dirty="0"/>
              <a:t>Two-way hand held communications</a:t>
            </a:r>
          </a:p>
          <a:p>
            <a:pPr marL="457200" indent="-457200">
              <a:lnSpc>
                <a:spcPct val="150000"/>
              </a:lnSpc>
              <a:buClrTx/>
              <a:buSzPct val="100000"/>
              <a:buFont typeface="Wingdings" panose="05000000000000000000" pitchFamily="2" charset="2"/>
              <a:buChar char="Ø"/>
            </a:pPr>
            <a:r>
              <a:rPr lang="en-US" altLang="en-US" sz="2600" dirty="0"/>
              <a:t>Maintain a clear sight distance</a:t>
            </a:r>
          </a:p>
          <a:p>
            <a:pPr marL="457200" indent="-457200">
              <a:lnSpc>
                <a:spcPct val="150000"/>
              </a:lnSpc>
              <a:buClrTx/>
              <a:buSzPct val="100000"/>
              <a:buFont typeface="Wingdings" panose="05000000000000000000" pitchFamily="2" charset="2"/>
              <a:buChar char="Ø"/>
            </a:pPr>
            <a:r>
              <a:rPr lang="en-US" altLang="en-US" sz="2600" dirty="0"/>
              <a:t>Hand signals</a:t>
            </a:r>
          </a:p>
          <a:p>
            <a:pPr marL="457200" indent="-457200">
              <a:lnSpc>
                <a:spcPct val="150000"/>
              </a:lnSpc>
              <a:buClrTx/>
              <a:buSzPct val="100000"/>
              <a:buFont typeface="Wingdings" panose="05000000000000000000" pitchFamily="2" charset="2"/>
              <a:buChar char="Ø"/>
            </a:pPr>
            <a:r>
              <a:rPr lang="en-US" altLang="en-US" sz="2600" dirty="0"/>
              <a:t>Raising a stop/slow paddle</a:t>
            </a:r>
            <a:r>
              <a:rPr lang="en-US" altLang="en-US" dirty="0"/>
              <a:t>	</a:t>
            </a:r>
          </a:p>
        </p:txBody>
      </p:sp>
      <p:pic>
        <p:nvPicPr>
          <p:cNvPr id="4"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809616"/>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descr="Large confetti"/>
          <p:cNvSpPr>
            <a:spLocks noGrp="1" noChangeArrowheads="1"/>
          </p:cNvSpPr>
          <p:nvPr>
            <p:ph type="title"/>
          </p:nvPr>
        </p:nvSpPr>
        <p:spPr>
          <a:xfrm>
            <a:off x="1638300" y="582444"/>
            <a:ext cx="5867400" cy="612775"/>
          </a:xfrm>
        </p:spPr>
        <p:txBody>
          <a:bodyPr>
            <a:noAutofit/>
          </a:bodyPr>
          <a:lstStyle/>
          <a:p>
            <a:pPr algn="ctr" fontAlgn="auto">
              <a:spcAft>
                <a:spcPts val="0"/>
              </a:spcAft>
              <a:defRPr/>
            </a:pPr>
            <a:r>
              <a:rPr lang="en-US" altLang="en-US" sz="4400" dirty="0">
                <a:effectLst/>
                <a:latin typeface="Impact" panose="020B0806030902050204" pitchFamily="34" charset="0"/>
              </a:rPr>
              <a:t>Communication Devices</a:t>
            </a:r>
          </a:p>
        </p:txBody>
      </p:sp>
      <p:sp>
        <p:nvSpPr>
          <p:cNvPr id="58371" name="Rectangle 3"/>
          <p:cNvSpPr>
            <a:spLocks noGrp="1" noChangeArrowheads="1"/>
          </p:cNvSpPr>
          <p:nvPr>
            <p:ph idx="1"/>
          </p:nvPr>
        </p:nvSpPr>
        <p:spPr>
          <a:xfrm>
            <a:off x="1638300" y="2133600"/>
            <a:ext cx="5410200" cy="3962400"/>
          </a:xfrm>
        </p:spPr>
        <p:txBody>
          <a:bodyPr>
            <a:normAutofit fontScale="62500" lnSpcReduction="20000"/>
          </a:bodyPr>
          <a:lstStyle/>
          <a:p>
            <a:pPr marL="457200" indent="-457200" fontAlgn="auto">
              <a:lnSpc>
                <a:spcPct val="160000"/>
              </a:lnSpc>
              <a:spcAft>
                <a:spcPts val="0"/>
              </a:spcAft>
              <a:buFontTx/>
              <a:buNone/>
              <a:defRPr/>
            </a:pPr>
            <a:r>
              <a:rPr lang="en-US" altLang="en-US" sz="3500" b="1" u="sng" dirty="0"/>
              <a:t>Preferred method of communication</a:t>
            </a:r>
          </a:p>
          <a:p>
            <a:pPr marL="457200" indent="-457200" fontAlgn="auto">
              <a:lnSpc>
                <a:spcPct val="170000"/>
              </a:lnSpc>
              <a:spcAft>
                <a:spcPts val="0"/>
              </a:spcAft>
              <a:buFont typeface="Wingdings 3"/>
              <a:buChar char=""/>
              <a:defRPr/>
            </a:pPr>
            <a:r>
              <a:rPr lang="en-US" altLang="en-US" sz="3600" dirty="0"/>
              <a:t>Use when sight distance is a problem</a:t>
            </a:r>
          </a:p>
          <a:p>
            <a:pPr marL="457200" indent="-457200" fontAlgn="auto">
              <a:lnSpc>
                <a:spcPct val="170000"/>
              </a:lnSpc>
              <a:spcAft>
                <a:spcPts val="0"/>
              </a:spcAft>
              <a:buFont typeface="Wingdings 3"/>
              <a:buChar char=""/>
              <a:defRPr/>
            </a:pPr>
            <a:r>
              <a:rPr lang="en-US" altLang="en-US" sz="3600" dirty="0"/>
              <a:t>Use whenever possible while flagging</a:t>
            </a:r>
          </a:p>
          <a:p>
            <a:pPr marL="457200" indent="-457200" fontAlgn="auto">
              <a:lnSpc>
                <a:spcPct val="170000"/>
              </a:lnSpc>
              <a:spcAft>
                <a:spcPts val="0"/>
              </a:spcAft>
              <a:buFont typeface="Wingdings 3"/>
              <a:buChar char=""/>
              <a:defRPr/>
            </a:pPr>
            <a:r>
              <a:rPr lang="en-US" altLang="en-US" sz="3600" dirty="0"/>
              <a:t>Only use approved FCC devices</a:t>
            </a:r>
          </a:p>
          <a:p>
            <a:pPr marL="457200" indent="-457200" fontAlgn="auto">
              <a:lnSpc>
                <a:spcPct val="170000"/>
              </a:lnSpc>
              <a:spcAft>
                <a:spcPts val="0"/>
              </a:spcAft>
              <a:buFont typeface="Wingdings 3"/>
              <a:buChar char=""/>
              <a:defRPr/>
            </a:pPr>
            <a:r>
              <a:rPr lang="en-US" altLang="en-US" sz="3600" dirty="0"/>
              <a:t>Do you need to take extra batteries?</a:t>
            </a:r>
          </a:p>
          <a:p>
            <a:pPr marL="457200" indent="-457200" fontAlgn="auto">
              <a:lnSpc>
                <a:spcPct val="170000"/>
              </a:lnSpc>
              <a:spcAft>
                <a:spcPts val="0"/>
              </a:spcAft>
              <a:buFont typeface="Wingdings 3"/>
              <a:buChar char=""/>
              <a:defRPr/>
            </a:pPr>
            <a:r>
              <a:rPr lang="en-US" altLang="en-US" sz="3600" dirty="0"/>
              <a:t>Is the unit fully charged?</a:t>
            </a:r>
          </a:p>
        </p:txBody>
      </p:sp>
      <p:pic>
        <p:nvPicPr>
          <p:cNvPr id="72708" name="Picture 3" descr="radi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981200"/>
            <a:ext cx="16287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anderb3\Desktop\Back to Basics Video Project\Safety Logo\B2B_Metal Logo ligh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13327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7DB26-EC3D-4C97-87FF-8838C60C6A5F}"/>
              </a:ext>
            </a:extLst>
          </p:cNvPr>
          <p:cNvSpPr>
            <a:spLocks noGrp="1"/>
          </p:cNvSpPr>
          <p:nvPr>
            <p:ph type="title"/>
          </p:nvPr>
        </p:nvSpPr>
        <p:spPr>
          <a:xfrm>
            <a:off x="2164080" y="228600"/>
            <a:ext cx="4815840" cy="1450757"/>
          </a:xfrm>
        </p:spPr>
        <p:txBody>
          <a:bodyPr>
            <a:normAutofit/>
          </a:bodyPr>
          <a:lstStyle/>
          <a:p>
            <a:r>
              <a:rPr lang="en-US" sz="9600" b="1" dirty="0">
                <a:solidFill>
                  <a:srgbClr val="FF0000"/>
                </a:solidFill>
              </a:rPr>
              <a:t>Sixth quiz</a:t>
            </a:r>
          </a:p>
        </p:txBody>
      </p:sp>
      <p:sp>
        <p:nvSpPr>
          <p:cNvPr id="3" name="Slide Number Placeholder 2">
            <a:extLst>
              <a:ext uri="{FF2B5EF4-FFF2-40B4-BE49-F238E27FC236}">
                <a16:creationId xmlns:a16="http://schemas.microsoft.com/office/drawing/2014/main" id="{F7A8C4EC-AAAA-4BD7-B4E9-0E4FE456370D}"/>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55</a:t>
            </a:fld>
            <a:endParaRPr lang="en-US" dirty="0">
              <a:solidFill>
                <a:prstClr val="white"/>
              </a:solidFill>
            </a:endParaRPr>
          </a:p>
        </p:txBody>
      </p:sp>
      <p:sp>
        <p:nvSpPr>
          <p:cNvPr id="4" name="TextBox 3">
            <a:extLst>
              <a:ext uri="{FF2B5EF4-FFF2-40B4-BE49-F238E27FC236}">
                <a16:creationId xmlns:a16="http://schemas.microsoft.com/office/drawing/2014/main" id="{6577F2C9-BEAF-4050-B7F6-79CEC3977089}"/>
              </a:ext>
            </a:extLst>
          </p:cNvPr>
          <p:cNvSpPr txBox="1"/>
          <p:nvPr/>
        </p:nvSpPr>
        <p:spPr>
          <a:xfrm>
            <a:off x="76200" y="1752600"/>
            <a:ext cx="8991600" cy="4524315"/>
          </a:xfrm>
          <a:prstGeom prst="rect">
            <a:avLst/>
          </a:prstGeom>
          <a:noFill/>
        </p:spPr>
        <p:txBody>
          <a:bodyPr wrap="square" rtlCol="0">
            <a:spAutoFit/>
          </a:bodyPr>
          <a:lstStyle/>
          <a:p>
            <a:r>
              <a:rPr lang="en-US" dirty="0"/>
              <a:t>Who has control over flagging operations?</a:t>
            </a:r>
          </a:p>
          <a:p>
            <a:pPr marL="342900" indent="-342900">
              <a:buAutoNum type="alphaLcPeriod"/>
            </a:pPr>
            <a:r>
              <a:rPr lang="en-US" dirty="0">
                <a:solidFill>
                  <a:srgbClr val="FF0000"/>
                </a:solidFill>
              </a:rPr>
              <a:t>Lead flagger</a:t>
            </a:r>
            <a:r>
              <a:rPr lang="en-US" dirty="0"/>
              <a:t>	b. crew leader	c. flagger at beginning of work zone	d. crew members</a:t>
            </a:r>
          </a:p>
          <a:p>
            <a:pPr marL="342900" indent="-342900">
              <a:buAutoNum type="alphaLcPeriod"/>
            </a:pPr>
            <a:endParaRPr lang="en-US" dirty="0"/>
          </a:p>
          <a:p>
            <a:r>
              <a:rPr lang="en-US" dirty="0"/>
              <a:t>Can emergency vehicle pass through a work zone with out stopping?</a:t>
            </a:r>
          </a:p>
          <a:p>
            <a:r>
              <a:rPr lang="en-US" dirty="0"/>
              <a:t>           Yes		</a:t>
            </a:r>
            <a:r>
              <a:rPr lang="en-US" dirty="0">
                <a:solidFill>
                  <a:srgbClr val="FF0000"/>
                </a:solidFill>
              </a:rPr>
              <a:t>No</a:t>
            </a:r>
          </a:p>
          <a:p>
            <a:endParaRPr lang="en-US" dirty="0"/>
          </a:p>
          <a:p>
            <a:r>
              <a:rPr lang="en-US" dirty="0"/>
              <a:t>What is the preferred method of communication between flaggers?</a:t>
            </a:r>
          </a:p>
          <a:p>
            <a:pPr marL="342900" indent="-342900">
              <a:buAutoNum type="alphaLcPeriod"/>
            </a:pPr>
            <a:r>
              <a:rPr lang="en-US" dirty="0"/>
              <a:t>Walkie talkie	b. pilot vehicle	c. </a:t>
            </a:r>
            <a:r>
              <a:rPr lang="en-US" dirty="0">
                <a:solidFill>
                  <a:srgbClr val="FF0000"/>
                </a:solidFill>
              </a:rPr>
              <a:t>2-way hand held radio</a:t>
            </a:r>
            <a:r>
              <a:rPr lang="en-US" dirty="0"/>
              <a:t>	d. hollering at each other</a:t>
            </a:r>
          </a:p>
          <a:p>
            <a:endParaRPr lang="en-US" dirty="0"/>
          </a:p>
          <a:p>
            <a:r>
              <a:rPr lang="en-US" dirty="0"/>
              <a:t>If radios are not available for use, flaggers can use what?  (select all that apply)</a:t>
            </a:r>
          </a:p>
          <a:p>
            <a:pPr marL="285750" indent="-285750">
              <a:buFont typeface="Wingdings" panose="05000000000000000000" pitchFamily="2" charset="2"/>
              <a:buChar char="§"/>
            </a:pPr>
            <a:r>
              <a:rPr lang="en-US" dirty="0">
                <a:solidFill>
                  <a:srgbClr val="FF0000"/>
                </a:solidFill>
              </a:rPr>
              <a:t>Hand signals</a:t>
            </a:r>
          </a:p>
          <a:p>
            <a:pPr marL="285750" indent="-285750">
              <a:buFont typeface="Wingdings" panose="05000000000000000000" pitchFamily="2" charset="2"/>
              <a:buChar char="§"/>
            </a:pPr>
            <a:r>
              <a:rPr lang="en-US" dirty="0"/>
              <a:t>Sticks</a:t>
            </a:r>
          </a:p>
          <a:p>
            <a:pPr marL="285750" indent="-285750">
              <a:buFont typeface="Wingdings" panose="05000000000000000000" pitchFamily="2" charset="2"/>
              <a:buChar char="§"/>
            </a:pPr>
            <a:r>
              <a:rPr lang="en-US" dirty="0">
                <a:solidFill>
                  <a:srgbClr val="FF0000"/>
                </a:solidFill>
              </a:rPr>
              <a:t>Pilot vehicle</a:t>
            </a:r>
          </a:p>
          <a:p>
            <a:pPr marL="285750" indent="-285750">
              <a:buFont typeface="Wingdings" panose="05000000000000000000" pitchFamily="2" charset="2"/>
              <a:buChar char="§"/>
            </a:pPr>
            <a:r>
              <a:rPr lang="en-US" dirty="0">
                <a:solidFill>
                  <a:srgbClr val="FF0000"/>
                </a:solidFill>
              </a:rPr>
              <a:t>Pass the hat method</a:t>
            </a:r>
          </a:p>
          <a:p>
            <a:pPr marL="285750" indent="-285750">
              <a:buFont typeface="Wingdings" panose="05000000000000000000" pitchFamily="2" charset="2"/>
              <a:buChar char="§"/>
            </a:pPr>
            <a:r>
              <a:rPr lang="en-US" dirty="0"/>
              <a:t>Flashing lights</a:t>
            </a:r>
          </a:p>
        </p:txBody>
      </p:sp>
    </p:spTree>
    <p:extLst>
      <p:ext uri="{BB962C8B-B14F-4D97-AF65-F5344CB8AC3E}">
        <p14:creationId xmlns:p14="http://schemas.microsoft.com/office/powerpoint/2010/main" val="3170750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erb3\Desktop\Advanced Work Zone REVAMP\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228600"/>
            <a:ext cx="8534400" cy="2431435"/>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4000" b="1" spc="150" dirty="0">
                <a:ln w="11430"/>
                <a:solidFill>
                  <a:srgbClr val="F8F8F8"/>
                </a:solidFill>
              </a:rPr>
              <a:t>Methods of Flagging:</a:t>
            </a:r>
          </a:p>
          <a:p>
            <a:r>
              <a:rPr lang="en-US" sz="3600" b="1" spc="150" dirty="0">
                <a:ln w="11430"/>
                <a:solidFill>
                  <a:srgbClr val="F8F8F8"/>
                </a:solidFill>
              </a:rPr>
              <a:t>Single</a:t>
            </a:r>
          </a:p>
          <a:p>
            <a:r>
              <a:rPr lang="en-US" sz="3600" b="1" spc="150" dirty="0">
                <a:ln w="11430"/>
                <a:solidFill>
                  <a:srgbClr val="F8F8F8"/>
                </a:solidFill>
              </a:rPr>
              <a:t>Two Flagger</a:t>
            </a:r>
          </a:p>
          <a:p>
            <a:r>
              <a:rPr lang="en-US" sz="3600" b="1" spc="150" dirty="0">
                <a:ln w="11430"/>
                <a:solidFill>
                  <a:srgbClr val="F8F8F8"/>
                </a:solidFill>
              </a:rPr>
              <a:t>Advanced Flagger</a:t>
            </a:r>
            <a:endParaRPr lang="en-US" sz="3200" b="1" spc="150" dirty="0">
              <a:ln w="11430"/>
              <a:solidFill>
                <a:srgbClr val="F8F8F8"/>
              </a:solidFill>
            </a:endParaRPr>
          </a:p>
        </p:txBody>
      </p:sp>
    </p:spTree>
    <p:extLst>
      <p:ext uri="{BB962C8B-B14F-4D97-AF65-F5344CB8AC3E}">
        <p14:creationId xmlns:p14="http://schemas.microsoft.com/office/powerpoint/2010/main" val="20631815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10600" y="1596950"/>
            <a:ext cx="533400" cy="183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95300" y="990600"/>
            <a:ext cx="3505200" cy="461665"/>
          </a:xfrm>
          <a:prstGeom prst="rect">
            <a:avLst/>
          </a:prstGeom>
          <a:noFill/>
        </p:spPr>
        <p:txBody>
          <a:bodyPr wrap="square" rtlCol="0">
            <a:spAutoFit/>
          </a:bodyPr>
          <a:lstStyle/>
          <a:p>
            <a:r>
              <a:rPr lang="en-US" sz="2400" b="1" dirty="0">
                <a:solidFill>
                  <a:schemeClr val="tx1">
                    <a:lumMod val="75000"/>
                    <a:lumOff val="25000"/>
                  </a:schemeClr>
                </a:solidFill>
              </a:rPr>
              <a:t>Single Flagger Operation</a:t>
            </a:r>
          </a:p>
        </p:txBody>
      </p:sp>
      <p:pic>
        <p:nvPicPr>
          <p:cNvPr id="8"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58E3CFC-7AB0-4D2C-A392-7BFE4F431C95}"/>
              </a:ext>
            </a:extLst>
          </p:cNvPr>
          <p:cNvPicPr>
            <a:picLocks noChangeAspect="1"/>
          </p:cNvPicPr>
          <p:nvPr/>
        </p:nvPicPr>
        <p:blipFill rotWithShape="1">
          <a:blip r:embed="rId4"/>
          <a:srcRect l="1620"/>
          <a:stretch/>
        </p:blipFill>
        <p:spPr>
          <a:xfrm>
            <a:off x="4302948" y="115143"/>
            <a:ext cx="4779818" cy="6627714"/>
          </a:xfrm>
          <a:prstGeom prst="rect">
            <a:avLst/>
          </a:prstGeom>
          <a:ln w="3175">
            <a:solidFill>
              <a:schemeClr val="accent2"/>
            </a:solidFill>
          </a:ln>
        </p:spPr>
      </p:pic>
      <p:pic>
        <p:nvPicPr>
          <p:cNvPr id="9" name="Picture 8">
            <a:extLst>
              <a:ext uri="{FF2B5EF4-FFF2-40B4-BE49-F238E27FC236}">
                <a16:creationId xmlns:a16="http://schemas.microsoft.com/office/drawing/2014/main" id="{F66F12B7-3266-4F28-9FFA-8A912D1AF7FB}"/>
              </a:ext>
            </a:extLst>
          </p:cNvPr>
          <p:cNvPicPr>
            <a:picLocks noChangeAspect="1"/>
          </p:cNvPicPr>
          <p:nvPr/>
        </p:nvPicPr>
        <p:blipFill rotWithShape="1">
          <a:blip r:embed="rId5">
            <a:clrChange>
              <a:clrFrom>
                <a:srgbClr val="FFF1DE"/>
              </a:clrFrom>
              <a:clrTo>
                <a:srgbClr val="FFF1DE">
                  <a:alpha val="0"/>
                </a:srgbClr>
              </a:clrTo>
            </a:clrChange>
            <a:extLst>
              <a:ext uri="{28A0092B-C50C-407E-A947-70E740481C1C}">
                <a14:useLocalDpi xmlns:a14="http://schemas.microsoft.com/office/drawing/2010/main" val="0"/>
              </a:ext>
            </a:extLst>
          </a:blip>
          <a:srcRect l="3704" t="5479" r="48148" b="15551"/>
          <a:stretch/>
        </p:blipFill>
        <p:spPr>
          <a:xfrm>
            <a:off x="5867400" y="2607099"/>
            <a:ext cx="482687" cy="853985"/>
          </a:xfrm>
          <a:prstGeom prst="rect">
            <a:avLst/>
          </a:prstGeom>
        </p:spPr>
      </p:pic>
    </p:spTree>
    <p:extLst>
      <p:ext uri="{BB962C8B-B14F-4D97-AF65-F5344CB8AC3E}">
        <p14:creationId xmlns:p14="http://schemas.microsoft.com/office/powerpoint/2010/main" val="3791194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372"/>
          <p:cNvGraphicFramePr>
            <a:graphicFrameLocks noChangeAspect="1"/>
          </p:cNvGraphicFramePr>
          <p:nvPr/>
        </p:nvGraphicFramePr>
        <p:xfrm>
          <a:off x="4567238" y="3424238"/>
          <a:ext cx="9525" cy="9525"/>
        </p:xfrm>
        <a:graphic>
          <a:graphicData uri="http://schemas.openxmlformats.org/presentationml/2006/ole">
            <mc:AlternateContent xmlns:mc="http://schemas.openxmlformats.org/markup-compatibility/2006">
              <mc:Choice xmlns:v="urn:schemas-microsoft-com:vml" Requires="v">
                <p:oleObj spid="_x0000_s1027" name="CorelDRAW" r:id="rId4" imgW="5524500" imgH="8467725" progId="CorelDRAW.Graphic.10">
                  <p:embed/>
                </p:oleObj>
              </mc:Choice>
              <mc:Fallback>
                <p:oleObj name="CorelDRAW" r:id="rId4" imgW="5524500" imgH="8467725" progId="CorelDRAW.Graphic.10">
                  <p:embed/>
                  <p:pic>
                    <p:nvPicPr>
                      <p:cNvPr id="75778" name="Object 3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800100" y="861412"/>
            <a:ext cx="3200400" cy="461665"/>
          </a:xfrm>
          <a:prstGeom prst="rect">
            <a:avLst/>
          </a:prstGeom>
          <a:noFill/>
        </p:spPr>
        <p:txBody>
          <a:bodyPr wrap="square" rtlCol="0">
            <a:spAutoFit/>
          </a:bodyPr>
          <a:lstStyle/>
          <a:p>
            <a:r>
              <a:rPr lang="en-US" sz="2400" b="1" dirty="0">
                <a:solidFill>
                  <a:schemeClr val="tx1">
                    <a:lumMod val="75000"/>
                    <a:lumOff val="25000"/>
                  </a:schemeClr>
                </a:solidFill>
              </a:rPr>
              <a:t>Two Flagger Operation  </a:t>
            </a:r>
          </a:p>
        </p:txBody>
      </p:sp>
      <p:pic>
        <p:nvPicPr>
          <p:cNvPr id="5" name="Picture 4" descr="C:\Users\anderb3\Desktop\Back to Basics Video Project\Safety Logo\B2B_Metal Logo ligh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DE6059-B21C-4079-A92A-38A4803BBB3A}"/>
              </a:ext>
            </a:extLst>
          </p:cNvPr>
          <p:cNvPicPr>
            <a:picLocks noChangeAspect="1"/>
          </p:cNvPicPr>
          <p:nvPr/>
        </p:nvPicPr>
        <p:blipFill rotWithShape="1">
          <a:blip r:embed="rId7">
            <a:clrChange>
              <a:clrFrom>
                <a:srgbClr val="FFFFFF"/>
              </a:clrFrom>
              <a:clrTo>
                <a:srgbClr val="FFFFFF">
                  <a:alpha val="0"/>
                </a:srgbClr>
              </a:clrTo>
            </a:clrChange>
          </a:blip>
          <a:srcRect l="6275" t="1793"/>
          <a:stretch/>
        </p:blipFill>
        <p:spPr>
          <a:xfrm>
            <a:off x="3824037" y="72775"/>
            <a:ext cx="4533900" cy="6702926"/>
          </a:xfrm>
          <a:prstGeom prst="rect">
            <a:avLst/>
          </a:prstGeom>
        </p:spPr>
      </p:pic>
      <p:pic>
        <p:nvPicPr>
          <p:cNvPr id="8" name="Picture 7">
            <a:extLst>
              <a:ext uri="{FF2B5EF4-FFF2-40B4-BE49-F238E27FC236}">
                <a16:creationId xmlns:a16="http://schemas.microsoft.com/office/drawing/2014/main" id="{ED0DBAEC-00A7-4AC6-A060-4072BE607BF3}"/>
              </a:ext>
            </a:extLst>
          </p:cNvPr>
          <p:cNvPicPr>
            <a:picLocks noChangeAspect="1"/>
          </p:cNvPicPr>
          <p:nvPr/>
        </p:nvPicPr>
        <p:blipFill rotWithShape="1">
          <a:blip r:embed="rId8">
            <a:clrChange>
              <a:clrFrom>
                <a:srgbClr val="FFF1DE"/>
              </a:clrFrom>
              <a:clrTo>
                <a:srgbClr val="FFF1DE">
                  <a:alpha val="0"/>
                </a:srgbClr>
              </a:clrTo>
            </a:clrChange>
            <a:extLst>
              <a:ext uri="{28A0092B-C50C-407E-A947-70E740481C1C}">
                <a14:useLocalDpi xmlns:a14="http://schemas.microsoft.com/office/drawing/2010/main" val="0"/>
              </a:ext>
            </a:extLst>
          </a:blip>
          <a:srcRect l="3704" t="5479" r="48148" b="15551"/>
          <a:stretch/>
        </p:blipFill>
        <p:spPr>
          <a:xfrm>
            <a:off x="5028528" y="4038600"/>
            <a:ext cx="482687" cy="853985"/>
          </a:xfrm>
          <a:prstGeom prst="rect">
            <a:avLst/>
          </a:prstGeom>
        </p:spPr>
      </p:pic>
      <p:pic>
        <p:nvPicPr>
          <p:cNvPr id="10" name="Picture 9">
            <a:extLst>
              <a:ext uri="{FF2B5EF4-FFF2-40B4-BE49-F238E27FC236}">
                <a16:creationId xmlns:a16="http://schemas.microsoft.com/office/drawing/2014/main" id="{A9665AFD-E9F6-4D37-9980-EFA7F7087997}"/>
              </a:ext>
            </a:extLst>
          </p:cNvPr>
          <p:cNvPicPr>
            <a:picLocks noChangeAspect="1"/>
          </p:cNvPicPr>
          <p:nvPr/>
        </p:nvPicPr>
        <p:blipFill rotWithShape="1">
          <a:blip r:embed="rId8">
            <a:clrChange>
              <a:clrFrom>
                <a:srgbClr val="FFF1DE"/>
              </a:clrFrom>
              <a:clrTo>
                <a:srgbClr val="FFF1DE">
                  <a:alpha val="0"/>
                </a:srgbClr>
              </a:clrTo>
            </a:clrChange>
            <a:extLst>
              <a:ext uri="{28A0092B-C50C-407E-A947-70E740481C1C}">
                <a14:useLocalDpi xmlns:a14="http://schemas.microsoft.com/office/drawing/2010/main" val="0"/>
              </a:ext>
            </a:extLst>
          </a:blip>
          <a:srcRect l="3704" t="5479" r="48148" b="15551"/>
          <a:stretch/>
        </p:blipFill>
        <p:spPr>
          <a:xfrm rot="13490849">
            <a:off x="6174490" y="1439928"/>
            <a:ext cx="482687" cy="853985"/>
          </a:xfrm>
          <a:prstGeom prst="rect">
            <a:avLst/>
          </a:prstGeom>
        </p:spPr>
      </p:pic>
      <p:sp>
        <p:nvSpPr>
          <p:cNvPr id="11" name="Rectangle 10">
            <a:extLst>
              <a:ext uri="{FF2B5EF4-FFF2-40B4-BE49-F238E27FC236}">
                <a16:creationId xmlns:a16="http://schemas.microsoft.com/office/drawing/2014/main" id="{8AC020B9-B917-48F2-ABC4-4BA35245945F}"/>
              </a:ext>
            </a:extLst>
          </p:cNvPr>
          <p:cNvSpPr/>
          <p:nvPr/>
        </p:nvSpPr>
        <p:spPr>
          <a:xfrm>
            <a:off x="3902260" y="886533"/>
            <a:ext cx="1367612" cy="487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9554493"/>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descr="Large confetti"/>
          <p:cNvSpPr>
            <a:spLocks noGrp="1" noChangeArrowheads="1"/>
          </p:cNvSpPr>
          <p:nvPr>
            <p:ph type="title"/>
          </p:nvPr>
        </p:nvSpPr>
        <p:spPr>
          <a:xfrm>
            <a:off x="1181100" y="606426"/>
            <a:ext cx="6781800" cy="612775"/>
          </a:xfrm>
        </p:spPr>
        <p:txBody>
          <a:bodyPr>
            <a:noAutofit/>
          </a:bodyPr>
          <a:lstStyle/>
          <a:p>
            <a:pPr algn="ctr" fontAlgn="auto">
              <a:spcAft>
                <a:spcPts val="0"/>
              </a:spcAft>
              <a:defRPr/>
            </a:pPr>
            <a:r>
              <a:rPr lang="en-US" altLang="en-US" sz="4400" dirty="0">
                <a:effectLst/>
                <a:latin typeface="Impact" panose="020B0806030902050204" pitchFamily="34" charset="0"/>
              </a:rPr>
              <a:t>Advance/Additional Flaggers</a:t>
            </a:r>
          </a:p>
        </p:txBody>
      </p:sp>
      <p:sp>
        <p:nvSpPr>
          <p:cNvPr id="76802" name="Rectangle 3"/>
          <p:cNvSpPr>
            <a:spLocks noGrp="1" noChangeArrowheads="1"/>
          </p:cNvSpPr>
          <p:nvPr>
            <p:ph idx="1"/>
          </p:nvPr>
        </p:nvSpPr>
        <p:spPr>
          <a:xfrm>
            <a:off x="1447800" y="2133600"/>
            <a:ext cx="6248400" cy="3505199"/>
          </a:xfrm>
        </p:spPr>
        <p:txBody>
          <a:bodyPr>
            <a:normAutofit/>
          </a:bodyPr>
          <a:lstStyle/>
          <a:p>
            <a:pPr marL="457200" indent="-457200">
              <a:lnSpc>
                <a:spcPct val="150000"/>
              </a:lnSpc>
              <a:buClrTx/>
              <a:buSzPct val="100000"/>
              <a:buFont typeface="Wingdings" panose="05000000000000000000" pitchFamily="2" charset="2"/>
              <a:buChar char="Ø"/>
            </a:pPr>
            <a:r>
              <a:rPr lang="en-US" altLang="en-US" sz="2800" dirty="0"/>
              <a:t>Use when sight distance is limited</a:t>
            </a:r>
          </a:p>
          <a:p>
            <a:pPr marL="457200" indent="-457200">
              <a:lnSpc>
                <a:spcPct val="150000"/>
              </a:lnSpc>
              <a:buClrTx/>
              <a:buSzPct val="100000"/>
              <a:buFont typeface="Wingdings" panose="05000000000000000000" pitchFamily="2" charset="2"/>
              <a:buChar char="Ø"/>
            </a:pPr>
            <a:r>
              <a:rPr lang="en-US" altLang="en-US" sz="2800" dirty="0"/>
              <a:t>Side roads and parking lot entrances </a:t>
            </a:r>
          </a:p>
          <a:p>
            <a:pPr marL="457200" indent="-457200">
              <a:lnSpc>
                <a:spcPct val="150000"/>
              </a:lnSpc>
              <a:buClrTx/>
              <a:buSzPct val="100000"/>
              <a:buFont typeface="Wingdings" panose="05000000000000000000" pitchFamily="2" charset="2"/>
              <a:buChar char="Ø"/>
            </a:pPr>
            <a:r>
              <a:rPr lang="en-US" altLang="en-US" sz="2800" dirty="0"/>
              <a:t>Lengthy work zones</a:t>
            </a:r>
          </a:p>
          <a:p>
            <a:pPr marL="457200" indent="-457200">
              <a:lnSpc>
                <a:spcPct val="150000"/>
              </a:lnSpc>
              <a:buClrTx/>
              <a:buSzPct val="100000"/>
              <a:buFont typeface="Wingdings" panose="05000000000000000000" pitchFamily="2" charset="2"/>
              <a:buChar char="Ø"/>
            </a:pPr>
            <a:r>
              <a:rPr lang="en-US" altLang="en-US" sz="2800" dirty="0"/>
              <a:t>Use during long lines of traffic backup</a:t>
            </a:r>
          </a:p>
          <a:p>
            <a:pPr marL="0" indent="0">
              <a:buNone/>
            </a:pPr>
            <a:endParaRPr lang="en-US" altLang="en-US" dirty="0"/>
          </a:p>
        </p:txBody>
      </p:sp>
      <p:pic>
        <p:nvPicPr>
          <p:cNvPr id="4"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07371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6"/>
          <p:cNvSpPr>
            <a:spLocks noGrp="1"/>
          </p:cNvSpPr>
          <p:nvPr>
            <p:ph type="sldNum" sz="quarter" idx="12"/>
          </p:nvPr>
        </p:nvSpPr>
        <p:spPr>
          <a:noFill/>
        </p:spPr>
        <p:txBody>
          <a:bodyPr/>
          <a:lstStyle/>
          <a:p>
            <a:fld id="{0E51285A-15B7-495D-8149-9DA894686CA8}" type="slidenum">
              <a:rPr lang="en-US" smtClean="0">
                <a:solidFill>
                  <a:prstClr val="black"/>
                </a:solidFill>
                <a:latin typeface="Times New Roman" charset="0"/>
              </a:rPr>
              <a:pPr/>
              <a:t>6</a:t>
            </a:fld>
            <a:endParaRPr lang="en-US" dirty="0">
              <a:solidFill>
                <a:prstClr val="black"/>
              </a:solidFill>
              <a:latin typeface="Times New Roman" charset="0"/>
            </a:endParaRPr>
          </a:p>
        </p:txBody>
      </p:sp>
      <p:sp>
        <p:nvSpPr>
          <p:cNvPr id="35844" name="Rectangle 3"/>
          <p:cNvSpPr>
            <a:spLocks noGrp="1" noChangeArrowheads="1"/>
          </p:cNvSpPr>
          <p:nvPr>
            <p:ph sz="half" idx="4294967295"/>
          </p:nvPr>
        </p:nvSpPr>
        <p:spPr>
          <a:xfrm>
            <a:off x="208387" y="1002769"/>
            <a:ext cx="5201813" cy="1828800"/>
          </a:xfrm>
        </p:spPr>
        <p:txBody>
          <a:bodyPr>
            <a:noAutofit/>
          </a:bodyPr>
          <a:lstStyle/>
          <a:p>
            <a:pPr eaLnBrk="1" hangingPunct="1">
              <a:lnSpc>
                <a:spcPct val="90000"/>
              </a:lnSpc>
              <a:buClrTx/>
              <a:buSzPct val="101000"/>
              <a:buFont typeface="Wingdings" panose="05000000000000000000" pitchFamily="2" charset="2"/>
              <a:buChar char="Ø"/>
            </a:pPr>
            <a:r>
              <a:rPr lang="en-US" sz="2200" dirty="0"/>
              <a:t>Standards for MoDOT Work Zones </a:t>
            </a:r>
          </a:p>
          <a:p>
            <a:pPr lvl="1" eaLnBrk="1" hangingPunct="1">
              <a:lnSpc>
                <a:spcPct val="90000"/>
              </a:lnSpc>
              <a:buClrTx/>
              <a:buSzPct val="101000"/>
              <a:buFont typeface="Arial" panose="020B0604020202020204" pitchFamily="34" charset="0"/>
              <a:buChar char="•"/>
            </a:pPr>
            <a:r>
              <a:rPr lang="en-US" sz="2200" dirty="0"/>
              <a:t>Reference Guide to MoDOT Operations</a:t>
            </a:r>
          </a:p>
          <a:p>
            <a:pPr lvl="1" eaLnBrk="1" hangingPunct="1">
              <a:lnSpc>
                <a:spcPct val="90000"/>
              </a:lnSpc>
              <a:buClrTx/>
              <a:buSzPct val="101000"/>
              <a:buFont typeface="Arial" panose="020B0604020202020204" pitchFamily="34" charset="0"/>
              <a:buChar char="•"/>
            </a:pPr>
            <a:r>
              <a:rPr lang="en-US" sz="2200" dirty="0"/>
              <a:t>Reference for Temporary Traffic Control</a:t>
            </a:r>
          </a:p>
          <a:p>
            <a:pPr lvl="1" eaLnBrk="1" hangingPunct="1">
              <a:lnSpc>
                <a:spcPct val="90000"/>
              </a:lnSpc>
              <a:buClrTx/>
              <a:buSzPct val="101000"/>
              <a:buFont typeface="Arial" panose="020B0604020202020204" pitchFamily="34" charset="0"/>
              <a:buChar char="•"/>
            </a:pPr>
            <a:r>
              <a:rPr lang="en-US" sz="2200" dirty="0"/>
              <a:t>Article 600</a:t>
            </a:r>
          </a:p>
          <a:p>
            <a:pPr lvl="2">
              <a:lnSpc>
                <a:spcPct val="90000"/>
              </a:lnSpc>
              <a:buClrTx/>
              <a:buSzPct val="101000"/>
              <a:buFont typeface="Wingdings" panose="05000000000000000000" pitchFamily="2" charset="2"/>
              <a:buChar char="§"/>
            </a:pPr>
            <a:r>
              <a:rPr lang="en-US" sz="2000" u="sng" dirty="0"/>
              <a:t>616 Temporary Traffic Control</a:t>
            </a:r>
          </a:p>
        </p:txBody>
      </p:sp>
      <p:sp>
        <p:nvSpPr>
          <p:cNvPr id="35843" name="Rectangle 2"/>
          <p:cNvSpPr>
            <a:spLocks noGrp="1" noChangeArrowheads="1"/>
          </p:cNvSpPr>
          <p:nvPr>
            <p:ph type="title" idx="4294967295"/>
          </p:nvPr>
        </p:nvSpPr>
        <p:spPr>
          <a:xfrm>
            <a:off x="952499" y="77996"/>
            <a:ext cx="7239000" cy="838200"/>
          </a:xfrm>
        </p:spPr>
        <p:txBody>
          <a:bodyPr>
            <a:normAutofit/>
          </a:bodyPr>
          <a:lstStyle/>
          <a:p>
            <a:pPr algn="ctr" eaLnBrk="1" hangingPunct="1"/>
            <a:r>
              <a:rPr lang="en-US" sz="4400" dirty="0">
                <a:effectLst/>
                <a:latin typeface="Impact" panose="020B0806030902050204" pitchFamily="34" charset="0"/>
              </a:rPr>
              <a:t>Engineering Policy Guidelines </a:t>
            </a:r>
          </a:p>
        </p:txBody>
      </p:sp>
      <p:sp>
        <p:nvSpPr>
          <p:cNvPr id="2" name="TextBox 1"/>
          <p:cNvSpPr txBox="1"/>
          <p:nvPr/>
        </p:nvSpPr>
        <p:spPr>
          <a:xfrm>
            <a:off x="304800" y="3997054"/>
            <a:ext cx="3710104" cy="1446550"/>
          </a:xfrm>
          <a:prstGeom prst="rect">
            <a:avLst/>
          </a:prstGeom>
          <a:noFill/>
        </p:spPr>
        <p:txBody>
          <a:bodyPr wrap="square" rtlCol="0">
            <a:spAutoFit/>
          </a:bodyPr>
          <a:lstStyle/>
          <a:p>
            <a:pPr marL="342900" indent="-342900" fontAlgn="auto">
              <a:lnSpc>
                <a:spcPct val="90000"/>
              </a:lnSpc>
              <a:spcBef>
                <a:spcPct val="20000"/>
              </a:spcBef>
              <a:spcAft>
                <a:spcPts val="0"/>
              </a:spcAft>
              <a:buFont typeface="Arial" panose="020B0604020202020204" pitchFamily="34" charset="0"/>
              <a:buChar char="•"/>
            </a:pPr>
            <a:r>
              <a:rPr lang="en-US" sz="2200" dirty="0">
                <a:solidFill>
                  <a:schemeClr val="tx1">
                    <a:lumMod val="75000"/>
                    <a:lumOff val="25000"/>
                  </a:schemeClr>
                </a:solidFill>
                <a:latin typeface="Calibri"/>
              </a:rPr>
              <a:t>Found at the quick links</a:t>
            </a:r>
          </a:p>
          <a:p>
            <a:pPr marL="742950" lvl="1" indent="-285750" fontAlgn="auto">
              <a:lnSpc>
                <a:spcPct val="90000"/>
              </a:lnSpc>
              <a:spcBef>
                <a:spcPct val="20000"/>
              </a:spcBef>
              <a:spcAft>
                <a:spcPts val="0"/>
              </a:spcAft>
              <a:buFont typeface="Arial" panose="020B0604020202020204" pitchFamily="34" charset="0"/>
              <a:buChar char="–"/>
            </a:pPr>
            <a:r>
              <a:rPr lang="en-US" sz="2200" dirty="0">
                <a:solidFill>
                  <a:schemeClr val="tx1">
                    <a:lumMod val="75000"/>
                    <a:lumOff val="25000"/>
                  </a:schemeClr>
                </a:solidFill>
                <a:latin typeface="Calibri"/>
              </a:rPr>
              <a:t>MoDOT SharePoint Home Page</a:t>
            </a:r>
          </a:p>
          <a:p>
            <a:pPr marL="342900" indent="-342900" fontAlgn="auto">
              <a:lnSpc>
                <a:spcPct val="90000"/>
              </a:lnSpc>
              <a:spcBef>
                <a:spcPct val="20000"/>
              </a:spcBef>
              <a:spcAft>
                <a:spcPts val="0"/>
              </a:spcAft>
              <a:buFont typeface="Arial" panose="020B0604020202020204" pitchFamily="34" charset="0"/>
              <a:buChar char="•"/>
            </a:pPr>
            <a:r>
              <a:rPr lang="en-US" sz="2200" dirty="0">
                <a:solidFill>
                  <a:schemeClr val="tx1">
                    <a:lumMod val="75000"/>
                    <a:lumOff val="25000"/>
                  </a:schemeClr>
                </a:solidFill>
                <a:latin typeface="Calibri"/>
              </a:rPr>
              <a:t>http://</a:t>
            </a:r>
            <a:r>
              <a:rPr lang="en-US" sz="2200" u="sng" dirty="0">
                <a:solidFill>
                  <a:schemeClr val="tx1">
                    <a:lumMod val="75000"/>
                    <a:lumOff val="25000"/>
                  </a:schemeClr>
                </a:solidFill>
                <a:latin typeface="Calibri"/>
              </a:rPr>
              <a:t>EPG.modot.org</a:t>
            </a:r>
          </a:p>
        </p:txBody>
      </p:sp>
      <p:sp>
        <p:nvSpPr>
          <p:cNvPr id="3" name="TextBox 2"/>
          <p:cNvSpPr txBox="1"/>
          <p:nvPr/>
        </p:nvSpPr>
        <p:spPr>
          <a:xfrm>
            <a:off x="304800" y="2990916"/>
            <a:ext cx="7924800" cy="769441"/>
          </a:xfrm>
          <a:prstGeom prst="rect">
            <a:avLst/>
          </a:prstGeom>
          <a:noFill/>
        </p:spPr>
        <p:txBody>
          <a:bodyPr wrap="square" rtlCol="0">
            <a:spAutoFit/>
          </a:bodyPr>
          <a:lstStyle/>
          <a:p>
            <a:pPr marL="342900" indent="-342900" fontAlgn="auto">
              <a:lnSpc>
                <a:spcPct val="90000"/>
              </a:lnSpc>
              <a:spcBef>
                <a:spcPct val="20000"/>
              </a:spcBef>
              <a:spcAft>
                <a:spcPts val="0"/>
              </a:spcAft>
              <a:buFont typeface="Arial" panose="020B0604020202020204" pitchFamily="34" charset="0"/>
              <a:buChar char="•"/>
            </a:pPr>
            <a:r>
              <a:rPr lang="en-US" sz="2200" dirty="0">
                <a:solidFill>
                  <a:schemeClr val="tx1">
                    <a:lumMod val="75000"/>
                    <a:lumOff val="25000"/>
                  </a:schemeClr>
                </a:solidFill>
                <a:latin typeface="Calibri"/>
              </a:rPr>
              <a:t>Temporary Traffic Control for Field Operations (TCFO) </a:t>
            </a:r>
          </a:p>
          <a:p>
            <a:pPr marL="742950" lvl="1" indent="-285750" fontAlgn="auto">
              <a:lnSpc>
                <a:spcPct val="90000"/>
              </a:lnSpc>
              <a:spcBef>
                <a:spcPct val="20000"/>
              </a:spcBef>
              <a:spcAft>
                <a:spcPts val="0"/>
              </a:spcAft>
              <a:buFont typeface="Arial" panose="020B0604020202020204" pitchFamily="34" charset="0"/>
              <a:buChar char="–"/>
            </a:pPr>
            <a:r>
              <a:rPr lang="en-US" sz="2200" dirty="0">
                <a:solidFill>
                  <a:schemeClr val="tx1">
                    <a:lumMod val="75000"/>
                    <a:lumOff val="25000"/>
                  </a:schemeClr>
                </a:solidFill>
                <a:latin typeface="Calibri"/>
              </a:rPr>
              <a:t>Article 616.23</a:t>
            </a:r>
          </a:p>
        </p:txBody>
      </p:sp>
      <p:pic>
        <p:nvPicPr>
          <p:cNvPr id="8"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4"/>
            <a:extLst>
              <a:ext uri="{FF2B5EF4-FFF2-40B4-BE49-F238E27FC236}">
                <a16:creationId xmlns:a16="http://schemas.microsoft.com/office/drawing/2014/main" id="{A5944D89-E628-46E3-AB49-D8568190A8DF}"/>
              </a:ext>
            </a:extLst>
          </p:cNvPr>
          <p:cNvPicPr>
            <a:picLocks noChangeAspect="1"/>
          </p:cNvPicPr>
          <p:nvPr/>
        </p:nvPicPr>
        <p:blipFill>
          <a:blip r:embed="rId5"/>
          <a:stretch>
            <a:fillRect/>
          </a:stretch>
        </p:blipFill>
        <p:spPr>
          <a:xfrm>
            <a:off x="4350058" y="3441929"/>
            <a:ext cx="4700704" cy="3350382"/>
          </a:xfrm>
          <a:prstGeom prst="rect">
            <a:avLst/>
          </a:prstGeom>
          <a:ln w="28575">
            <a:solidFill>
              <a:schemeClr val="accent2"/>
            </a:solidFill>
          </a:ln>
        </p:spPr>
      </p:pic>
    </p:spTree>
    <p:extLst>
      <p:ext uri="{BB962C8B-B14F-4D97-AF65-F5344CB8AC3E}">
        <p14:creationId xmlns:p14="http://schemas.microsoft.com/office/powerpoint/2010/main" val="27553265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36E64F5F-F1C2-4A6A-9BBB-EB7151F0C288}"/>
              </a:ext>
            </a:extLst>
          </p:cNvPr>
          <p:cNvGrpSpPr>
            <a:grpSpLocks noChangeAspect="1"/>
          </p:cNvGrpSpPr>
          <p:nvPr/>
        </p:nvGrpSpPr>
        <p:grpSpPr>
          <a:xfrm>
            <a:off x="3810000" y="228687"/>
            <a:ext cx="4329422" cy="6400625"/>
            <a:chOff x="4713211" y="596089"/>
            <a:chExt cx="4100822" cy="6062662"/>
          </a:xfrm>
        </p:grpSpPr>
        <p:pic>
          <p:nvPicPr>
            <p:cNvPr id="9" name="Picture 8">
              <a:extLst>
                <a:ext uri="{FF2B5EF4-FFF2-40B4-BE49-F238E27FC236}">
                  <a16:creationId xmlns:a16="http://schemas.microsoft.com/office/drawing/2014/main" id="{CC211266-2112-48F8-A24A-B3C0BD299BB6}"/>
                </a:ext>
              </a:extLst>
            </p:cNvPr>
            <p:cNvPicPr>
              <a:picLocks noChangeAspect="1"/>
            </p:cNvPicPr>
            <p:nvPr/>
          </p:nvPicPr>
          <p:blipFill rotWithShape="1">
            <a:blip r:embed="rId4">
              <a:clrChange>
                <a:clrFrom>
                  <a:srgbClr val="FFFFFF"/>
                </a:clrFrom>
                <a:clrTo>
                  <a:srgbClr val="FFFFFF">
                    <a:alpha val="0"/>
                  </a:srgbClr>
                </a:clrTo>
              </a:clrChange>
            </a:blip>
            <a:srcRect l="6275" t="1793"/>
            <a:stretch/>
          </p:blipFill>
          <p:spPr>
            <a:xfrm>
              <a:off x="4713211" y="596089"/>
              <a:ext cx="4100822" cy="6062662"/>
            </a:xfrm>
            <a:prstGeom prst="rect">
              <a:avLst/>
            </a:prstGeom>
          </p:spPr>
        </p:pic>
        <p:pic>
          <p:nvPicPr>
            <p:cNvPr id="11" name="Picture 10">
              <a:extLst>
                <a:ext uri="{FF2B5EF4-FFF2-40B4-BE49-F238E27FC236}">
                  <a16:creationId xmlns:a16="http://schemas.microsoft.com/office/drawing/2014/main" id="{9085F9CF-75A4-4448-8263-72CEAAF30F64}"/>
                </a:ext>
              </a:extLst>
            </p:cNvPr>
            <p:cNvPicPr>
              <a:picLocks noChangeAspect="1"/>
            </p:cNvPicPr>
            <p:nvPr/>
          </p:nvPicPr>
          <p:blipFill rotWithShape="1">
            <a:blip r:embed="rId5">
              <a:clrChange>
                <a:clrFrom>
                  <a:srgbClr val="FFF1DE"/>
                </a:clrFrom>
                <a:clrTo>
                  <a:srgbClr val="FFF1DE">
                    <a:alpha val="0"/>
                  </a:srgbClr>
                </a:clrTo>
              </a:clrChange>
              <a:extLst>
                <a:ext uri="{28A0092B-C50C-407E-A947-70E740481C1C}">
                  <a14:useLocalDpi xmlns:a14="http://schemas.microsoft.com/office/drawing/2010/main" val="0"/>
                </a:ext>
              </a:extLst>
            </a:blip>
            <a:srcRect l="3704" t="5479" r="48148" b="15551"/>
            <a:stretch/>
          </p:blipFill>
          <p:spPr>
            <a:xfrm>
              <a:off x="5791200" y="4109329"/>
              <a:ext cx="457200" cy="808893"/>
            </a:xfrm>
            <a:prstGeom prst="rect">
              <a:avLst/>
            </a:prstGeom>
          </p:spPr>
        </p:pic>
        <p:pic>
          <p:nvPicPr>
            <p:cNvPr id="14" name="Picture 13">
              <a:extLst>
                <a:ext uri="{FF2B5EF4-FFF2-40B4-BE49-F238E27FC236}">
                  <a16:creationId xmlns:a16="http://schemas.microsoft.com/office/drawing/2014/main" id="{44359901-CBC2-4A11-94CE-3DA86D80B648}"/>
                </a:ext>
              </a:extLst>
            </p:cNvPr>
            <p:cNvPicPr>
              <a:picLocks noChangeAspect="1"/>
            </p:cNvPicPr>
            <p:nvPr/>
          </p:nvPicPr>
          <p:blipFill rotWithShape="1">
            <a:blip r:embed="rId5">
              <a:clrChange>
                <a:clrFrom>
                  <a:srgbClr val="FFF1DE"/>
                </a:clrFrom>
                <a:clrTo>
                  <a:srgbClr val="FFF1DE">
                    <a:alpha val="0"/>
                  </a:srgbClr>
                </a:clrTo>
              </a:clrChange>
              <a:extLst>
                <a:ext uri="{28A0092B-C50C-407E-A947-70E740481C1C}">
                  <a14:useLocalDpi xmlns:a14="http://schemas.microsoft.com/office/drawing/2010/main" val="0"/>
                </a:ext>
              </a:extLst>
            </a:blip>
            <a:srcRect l="3704" t="5479" r="48148" b="15551"/>
            <a:stretch/>
          </p:blipFill>
          <p:spPr>
            <a:xfrm>
              <a:off x="6019800" y="3024553"/>
              <a:ext cx="457200" cy="808893"/>
            </a:xfrm>
            <a:prstGeom prst="rect">
              <a:avLst/>
            </a:prstGeom>
          </p:spPr>
        </p:pic>
        <p:pic>
          <p:nvPicPr>
            <p:cNvPr id="15" name="Picture 14">
              <a:extLst>
                <a:ext uri="{FF2B5EF4-FFF2-40B4-BE49-F238E27FC236}">
                  <a16:creationId xmlns:a16="http://schemas.microsoft.com/office/drawing/2014/main" id="{F7067493-9AC1-4F8F-82DC-69368D3721FD}"/>
                </a:ext>
              </a:extLst>
            </p:cNvPr>
            <p:cNvPicPr>
              <a:picLocks noChangeAspect="1"/>
            </p:cNvPicPr>
            <p:nvPr/>
          </p:nvPicPr>
          <p:blipFill rotWithShape="1">
            <a:blip r:embed="rId5">
              <a:clrChange>
                <a:clrFrom>
                  <a:srgbClr val="FFF1DE"/>
                </a:clrFrom>
                <a:clrTo>
                  <a:srgbClr val="FFF1DE">
                    <a:alpha val="0"/>
                  </a:srgbClr>
                </a:clrTo>
              </a:clrChange>
              <a:extLst>
                <a:ext uri="{28A0092B-C50C-407E-A947-70E740481C1C}">
                  <a14:useLocalDpi xmlns:a14="http://schemas.microsoft.com/office/drawing/2010/main" val="0"/>
                </a:ext>
              </a:extLst>
            </a:blip>
            <a:srcRect l="3704" t="5479" r="48148" b="15551"/>
            <a:stretch/>
          </p:blipFill>
          <p:spPr>
            <a:xfrm rot="13490849">
              <a:off x="7169382" y="2010875"/>
              <a:ext cx="457200" cy="808893"/>
            </a:xfrm>
            <a:prstGeom prst="rect">
              <a:avLst/>
            </a:prstGeom>
          </p:spPr>
        </p:pic>
        <p:sp>
          <p:nvSpPr>
            <p:cNvPr id="13" name="Rectangle 12">
              <a:extLst>
                <a:ext uri="{FF2B5EF4-FFF2-40B4-BE49-F238E27FC236}">
                  <a16:creationId xmlns:a16="http://schemas.microsoft.com/office/drawing/2014/main" id="{945B27EF-DE1B-4455-8993-9D6B1FABE0DD}"/>
                </a:ext>
              </a:extLst>
            </p:cNvPr>
            <p:cNvSpPr/>
            <p:nvPr/>
          </p:nvSpPr>
          <p:spPr>
            <a:xfrm>
              <a:off x="4800600" y="1219200"/>
              <a:ext cx="1295400"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530618" y="762000"/>
            <a:ext cx="4041381" cy="830997"/>
          </a:xfrm>
          <a:prstGeom prst="rect">
            <a:avLst/>
          </a:prstGeom>
          <a:noFill/>
        </p:spPr>
        <p:txBody>
          <a:bodyPr wrap="square" rtlCol="0">
            <a:spAutoFit/>
          </a:bodyPr>
          <a:lstStyle/>
          <a:p>
            <a:r>
              <a:rPr lang="en-US" sz="2400" b="1" dirty="0">
                <a:solidFill>
                  <a:schemeClr val="tx1">
                    <a:lumMod val="75000"/>
                    <a:lumOff val="25000"/>
                  </a:schemeClr>
                </a:solidFill>
              </a:rPr>
              <a:t>Advanced or Additional Flagger Operations</a:t>
            </a:r>
          </a:p>
        </p:txBody>
      </p:sp>
    </p:spTree>
    <p:extLst>
      <p:ext uri="{BB962C8B-B14F-4D97-AF65-F5344CB8AC3E}">
        <p14:creationId xmlns:p14="http://schemas.microsoft.com/office/powerpoint/2010/main" val="4004484758"/>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22F6F-33B7-4C78-841C-0D442255FCD9}"/>
              </a:ext>
            </a:extLst>
          </p:cNvPr>
          <p:cNvSpPr>
            <a:spLocks noGrp="1"/>
          </p:cNvSpPr>
          <p:nvPr>
            <p:ph type="title"/>
          </p:nvPr>
        </p:nvSpPr>
        <p:spPr>
          <a:xfrm>
            <a:off x="1440180" y="228600"/>
            <a:ext cx="6263640" cy="1450757"/>
          </a:xfrm>
        </p:spPr>
        <p:txBody>
          <a:bodyPr>
            <a:normAutofit/>
          </a:bodyPr>
          <a:lstStyle/>
          <a:p>
            <a:r>
              <a:rPr lang="en-US" sz="9600" b="1" dirty="0">
                <a:solidFill>
                  <a:srgbClr val="FF0000"/>
                </a:solidFill>
              </a:rPr>
              <a:t>Seventh quiz</a:t>
            </a:r>
          </a:p>
        </p:txBody>
      </p:sp>
      <p:sp>
        <p:nvSpPr>
          <p:cNvPr id="3" name="Slide Number Placeholder 2">
            <a:extLst>
              <a:ext uri="{FF2B5EF4-FFF2-40B4-BE49-F238E27FC236}">
                <a16:creationId xmlns:a16="http://schemas.microsoft.com/office/drawing/2014/main" id="{8A169E88-2394-454B-AF42-BBB8FB8DB347}"/>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61</a:t>
            </a:fld>
            <a:endParaRPr lang="en-US" dirty="0">
              <a:solidFill>
                <a:prstClr val="white"/>
              </a:solidFill>
            </a:endParaRPr>
          </a:p>
        </p:txBody>
      </p:sp>
      <p:sp>
        <p:nvSpPr>
          <p:cNvPr id="4" name="TextBox 3">
            <a:extLst>
              <a:ext uri="{FF2B5EF4-FFF2-40B4-BE49-F238E27FC236}">
                <a16:creationId xmlns:a16="http://schemas.microsoft.com/office/drawing/2014/main" id="{B8D7B38A-ED62-4F3D-8C0B-2D57020E8D98}"/>
              </a:ext>
            </a:extLst>
          </p:cNvPr>
          <p:cNvSpPr txBox="1"/>
          <p:nvPr/>
        </p:nvSpPr>
        <p:spPr>
          <a:xfrm>
            <a:off x="228600" y="1981200"/>
            <a:ext cx="8686800" cy="3970318"/>
          </a:xfrm>
          <a:prstGeom prst="rect">
            <a:avLst/>
          </a:prstGeom>
          <a:noFill/>
        </p:spPr>
        <p:txBody>
          <a:bodyPr wrap="square" rtlCol="0">
            <a:spAutoFit/>
          </a:bodyPr>
          <a:lstStyle/>
          <a:p>
            <a:r>
              <a:rPr lang="en-US" dirty="0"/>
              <a:t>How many flagging methods does MoDOT use?</a:t>
            </a:r>
          </a:p>
          <a:p>
            <a:pPr marL="342900" indent="-342900">
              <a:buAutoNum type="alphaLcPeriod"/>
            </a:pPr>
            <a:r>
              <a:rPr lang="en-US" dirty="0"/>
              <a:t>4	b. 1	c. </a:t>
            </a:r>
            <a:r>
              <a:rPr lang="en-US" dirty="0">
                <a:solidFill>
                  <a:srgbClr val="FF0000"/>
                </a:solidFill>
              </a:rPr>
              <a:t>3</a:t>
            </a:r>
            <a:r>
              <a:rPr lang="en-US" dirty="0"/>
              <a:t>	d. 2</a:t>
            </a:r>
          </a:p>
          <a:p>
            <a:pPr marL="342900" indent="-342900">
              <a:buAutoNum type="alphaLcPeriod"/>
            </a:pPr>
            <a:endParaRPr lang="en-US" dirty="0"/>
          </a:p>
          <a:p>
            <a:r>
              <a:rPr lang="en-US" dirty="0"/>
              <a:t>What is the most common flagging method used by MoDOT?</a:t>
            </a:r>
          </a:p>
          <a:p>
            <a:r>
              <a:rPr lang="en-US" dirty="0"/>
              <a:t>a. Single flagger	b. </a:t>
            </a:r>
            <a:r>
              <a:rPr lang="en-US" dirty="0">
                <a:solidFill>
                  <a:srgbClr val="FF0000"/>
                </a:solidFill>
              </a:rPr>
              <a:t>two- flagger</a:t>
            </a:r>
            <a:r>
              <a:rPr lang="en-US" dirty="0"/>
              <a:t>	c. advanced	d. pilot vehicle</a:t>
            </a:r>
          </a:p>
          <a:p>
            <a:pPr marL="342900" indent="-342900">
              <a:buAutoNum type="alphaLcPeriod"/>
            </a:pPr>
            <a:endParaRPr lang="en-US" dirty="0"/>
          </a:p>
          <a:p>
            <a:r>
              <a:rPr lang="en-US" dirty="0"/>
              <a:t>When would an advance/additional flagger operation be used? (select all that apply)</a:t>
            </a:r>
          </a:p>
          <a:p>
            <a:pPr marL="285750" indent="-285750">
              <a:buFont typeface="Wingdings" panose="05000000000000000000" pitchFamily="2" charset="2"/>
              <a:buChar char="§"/>
            </a:pPr>
            <a:r>
              <a:rPr lang="en-US" dirty="0">
                <a:solidFill>
                  <a:srgbClr val="FF0000"/>
                </a:solidFill>
              </a:rPr>
              <a:t>Use when sight distance is limited</a:t>
            </a:r>
          </a:p>
          <a:p>
            <a:pPr marL="285750" indent="-285750">
              <a:buFont typeface="Wingdings" panose="05000000000000000000" pitchFamily="2" charset="2"/>
              <a:buChar char="§"/>
            </a:pPr>
            <a:r>
              <a:rPr lang="en-US" dirty="0"/>
              <a:t>Radio quits working in middle of a job</a:t>
            </a:r>
          </a:p>
          <a:p>
            <a:pPr marL="285750" indent="-285750">
              <a:buFont typeface="Wingdings" panose="05000000000000000000" pitchFamily="2" charset="2"/>
              <a:buChar char="§"/>
            </a:pPr>
            <a:r>
              <a:rPr lang="en-US" dirty="0">
                <a:solidFill>
                  <a:srgbClr val="FF0000"/>
                </a:solidFill>
              </a:rPr>
              <a:t>There are lots of side roads and parking lot entrances</a:t>
            </a:r>
            <a:r>
              <a:rPr lang="en-US" dirty="0"/>
              <a:t> </a:t>
            </a:r>
          </a:p>
          <a:p>
            <a:pPr marL="285750" indent="-285750">
              <a:buFont typeface="Wingdings" panose="05000000000000000000" pitchFamily="2" charset="2"/>
              <a:buChar char="§"/>
            </a:pPr>
            <a:r>
              <a:rPr lang="en-US" dirty="0">
                <a:solidFill>
                  <a:srgbClr val="FF0000"/>
                </a:solidFill>
              </a:rPr>
              <a:t>Lengthy work zones</a:t>
            </a:r>
          </a:p>
          <a:p>
            <a:pPr marL="285750" indent="-285750">
              <a:buFont typeface="Wingdings" panose="05000000000000000000" pitchFamily="2" charset="2"/>
              <a:buChar char="§"/>
            </a:pPr>
            <a:r>
              <a:rPr lang="en-US" dirty="0"/>
              <a:t>Pilot car is being used</a:t>
            </a:r>
          </a:p>
          <a:p>
            <a:pPr marL="285750" indent="-285750">
              <a:buFont typeface="Wingdings" panose="05000000000000000000" pitchFamily="2" charset="2"/>
              <a:buChar char="§"/>
            </a:pPr>
            <a:r>
              <a:rPr lang="en-US" dirty="0">
                <a:solidFill>
                  <a:srgbClr val="FF0000"/>
                </a:solidFill>
              </a:rPr>
              <a:t>Use during long lines of traffic backup</a:t>
            </a:r>
          </a:p>
          <a:p>
            <a:endParaRPr lang="en-US" dirty="0"/>
          </a:p>
        </p:txBody>
      </p:sp>
    </p:spTree>
    <p:extLst>
      <p:ext uri="{BB962C8B-B14F-4D97-AF65-F5344CB8AC3E}">
        <p14:creationId xmlns:p14="http://schemas.microsoft.com/office/powerpoint/2010/main" val="40543246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erb3\Desktop\Advanced Work Zone REVAMP\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228600"/>
            <a:ext cx="8534400" cy="1323439"/>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4000" b="1" spc="150" dirty="0">
                <a:ln w="11430"/>
                <a:solidFill>
                  <a:srgbClr val="F8F8F8"/>
                </a:solidFill>
              </a:rPr>
              <a:t>Advanced Warning &amp; Traffic Control Devices</a:t>
            </a:r>
          </a:p>
        </p:txBody>
      </p:sp>
    </p:spTree>
    <p:extLst>
      <p:ext uri="{BB962C8B-B14F-4D97-AF65-F5344CB8AC3E}">
        <p14:creationId xmlns:p14="http://schemas.microsoft.com/office/powerpoint/2010/main" val="3203149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1"/>
          <p:cNvSpPr>
            <a:spLocks noChangeArrowheads="1"/>
          </p:cNvSpPr>
          <p:nvPr/>
        </p:nvSpPr>
        <p:spPr bwMode="auto">
          <a:xfrm>
            <a:off x="1151605" y="2056979"/>
            <a:ext cx="697214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800" b="1" dirty="0">
                <a:solidFill>
                  <a:schemeClr val="tx1">
                    <a:lumMod val="75000"/>
                    <a:lumOff val="25000"/>
                  </a:schemeClr>
                </a:solidFill>
                <a:latin typeface="Calibri" panose="020F0502020204030204" pitchFamily="34" charset="0"/>
              </a:rPr>
              <a:t>Except in emergency situations, Advanced Warning Signs must be in place prior to work taking place</a:t>
            </a:r>
          </a:p>
        </p:txBody>
      </p:sp>
      <p:sp>
        <p:nvSpPr>
          <p:cNvPr id="6" name="Title 1" descr="Large confetti"/>
          <p:cNvSpPr txBox="1">
            <a:spLocks/>
          </p:cNvSpPr>
          <p:nvPr/>
        </p:nvSpPr>
        <p:spPr>
          <a:xfrm>
            <a:off x="1600200" y="381000"/>
            <a:ext cx="5943600" cy="762000"/>
          </a:xfrm>
          <a:prstGeom prst="rect">
            <a:avLst/>
          </a:prstGeom>
        </p:spPr>
        <p:txBody>
          <a:bodyP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Times New Roman" charset="0"/>
              </a:defRPr>
            </a:lvl2pPr>
            <a:lvl3pPr algn="l" rtl="0" eaLnBrk="0" fontAlgn="base" hangingPunct="0">
              <a:spcBef>
                <a:spcPct val="0"/>
              </a:spcBef>
              <a:spcAft>
                <a:spcPct val="0"/>
              </a:spcAft>
              <a:defRPr sz="4400" b="1">
                <a:solidFill>
                  <a:schemeClr val="tx2"/>
                </a:solidFill>
                <a:latin typeface="Times New Roman" charset="0"/>
              </a:defRPr>
            </a:lvl3pPr>
            <a:lvl4pPr algn="l" rtl="0" eaLnBrk="0" fontAlgn="base" hangingPunct="0">
              <a:spcBef>
                <a:spcPct val="0"/>
              </a:spcBef>
              <a:spcAft>
                <a:spcPct val="0"/>
              </a:spcAft>
              <a:defRPr sz="4400" b="1">
                <a:solidFill>
                  <a:schemeClr val="tx2"/>
                </a:solidFill>
                <a:latin typeface="Times New Roman" charset="0"/>
              </a:defRPr>
            </a:lvl4pPr>
            <a:lvl5pPr algn="l" rtl="0" eaLnBrk="0" fontAlgn="base" hangingPunct="0">
              <a:spcBef>
                <a:spcPct val="0"/>
              </a:spcBef>
              <a:spcAft>
                <a:spcPct val="0"/>
              </a:spcAft>
              <a:defRPr sz="4400" b="1">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a:defRPr/>
            </a:pPr>
            <a:r>
              <a:rPr lang="en-US" altLang="en-US" b="0" kern="0" dirty="0">
                <a:solidFill>
                  <a:schemeClr val="tx1">
                    <a:lumMod val="75000"/>
                    <a:lumOff val="25000"/>
                  </a:schemeClr>
                </a:solidFill>
                <a:latin typeface="Impact" panose="020B0806030902050204" pitchFamily="34" charset="0"/>
              </a:rPr>
              <a:t>Advanced Warning Signs</a:t>
            </a:r>
          </a:p>
        </p:txBody>
      </p:sp>
      <p:pic>
        <p:nvPicPr>
          <p:cNvPr id="15"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2437" y="4241155"/>
            <a:ext cx="1393515" cy="14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2666" y="4219283"/>
            <a:ext cx="1349685" cy="149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32"/>
          <p:cNvSpPr txBox="1">
            <a:spLocks noChangeArrowheads="1"/>
          </p:cNvSpPr>
          <p:nvPr/>
        </p:nvSpPr>
        <p:spPr bwMode="auto">
          <a:xfrm>
            <a:off x="4891083" y="5867400"/>
            <a:ext cx="1212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b="1">
                <a:solidFill>
                  <a:schemeClr val="tx1"/>
                </a:solidFill>
                <a:latin typeface="Arial" charset="0"/>
              </a:defRPr>
            </a:lvl1pPr>
            <a:lvl2pPr marL="742950" indent="-285750" eaLnBrk="0" hangingPunct="0">
              <a:spcBef>
                <a:spcPct val="20000"/>
              </a:spcBef>
              <a:buChar char="–"/>
              <a:defRPr sz="2400" b="1">
                <a:solidFill>
                  <a:schemeClr val="tx1"/>
                </a:solidFill>
                <a:latin typeface="Arial" charset="0"/>
              </a:defRPr>
            </a:lvl2pPr>
            <a:lvl3pPr marL="1143000" indent="-228600" eaLnBrk="0" hangingPunct="0">
              <a:spcBef>
                <a:spcPct val="20000"/>
              </a:spcBef>
              <a:buChar char="•"/>
              <a:defRPr sz="2400" b="1">
                <a:solidFill>
                  <a:schemeClr val="tx1"/>
                </a:solidFill>
                <a:latin typeface="Arial" charset="0"/>
              </a:defRPr>
            </a:lvl3pPr>
            <a:lvl4pPr marL="1600200" indent="-228600" eaLnBrk="0" hangingPunct="0">
              <a:spcBef>
                <a:spcPct val="20000"/>
              </a:spcBef>
              <a:buChar char="–"/>
              <a:defRPr sz="2400" b="1">
                <a:solidFill>
                  <a:schemeClr val="tx1"/>
                </a:solidFill>
                <a:latin typeface="Arial" charset="0"/>
              </a:defRPr>
            </a:lvl4pPr>
            <a:lvl5pPr marL="2057400" indent="-228600" eaLnBrk="0" hangingPunct="0">
              <a:spcBef>
                <a:spcPct val="20000"/>
              </a:spcBef>
              <a:buChar char="»"/>
              <a:defRPr sz="2400" b="1">
                <a:solidFill>
                  <a:schemeClr val="tx1"/>
                </a:solidFill>
                <a:latin typeface="Arial" charset="0"/>
              </a:defRPr>
            </a:lvl5pPr>
            <a:lvl6pPr marL="2514600" indent="-228600" eaLnBrk="0" fontAlgn="base" hangingPunct="0">
              <a:spcBef>
                <a:spcPct val="20000"/>
              </a:spcBef>
              <a:spcAft>
                <a:spcPct val="0"/>
              </a:spcAft>
              <a:buChar char="»"/>
              <a:defRPr sz="2400" b="1">
                <a:solidFill>
                  <a:schemeClr val="tx1"/>
                </a:solidFill>
                <a:latin typeface="Arial" charset="0"/>
              </a:defRPr>
            </a:lvl6pPr>
            <a:lvl7pPr marL="2971800" indent="-228600" eaLnBrk="0" fontAlgn="base" hangingPunct="0">
              <a:spcBef>
                <a:spcPct val="20000"/>
              </a:spcBef>
              <a:spcAft>
                <a:spcPct val="0"/>
              </a:spcAft>
              <a:buChar char="»"/>
              <a:defRPr sz="2400" b="1">
                <a:solidFill>
                  <a:schemeClr val="tx1"/>
                </a:solidFill>
                <a:latin typeface="Arial" charset="0"/>
              </a:defRPr>
            </a:lvl7pPr>
            <a:lvl8pPr marL="3429000" indent="-228600" eaLnBrk="0" fontAlgn="base" hangingPunct="0">
              <a:spcBef>
                <a:spcPct val="20000"/>
              </a:spcBef>
              <a:spcAft>
                <a:spcPct val="0"/>
              </a:spcAft>
              <a:buChar char="»"/>
              <a:defRPr sz="2400" b="1">
                <a:solidFill>
                  <a:schemeClr val="tx1"/>
                </a:solidFill>
                <a:latin typeface="Arial" charset="0"/>
              </a:defRPr>
            </a:lvl8pPr>
            <a:lvl9pPr marL="3886200" indent="-228600" eaLnBrk="0" fontAlgn="base" hangingPunct="0">
              <a:spcBef>
                <a:spcPct val="20000"/>
              </a:spcBef>
              <a:spcAft>
                <a:spcPct val="0"/>
              </a:spcAft>
              <a:buChar char="»"/>
              <a:defRPr sz="2400" b="1">
                <a:solidFill>
                  <a:schemeClr val="tx1"/>
                </a:solidFill>
                <a:latin typeface="Arial" charset="0"/>
              </a:defRPr>
            </a:lvl9pPr>
          </a:lstStyle>
          <a:p>
            <a:pPr eaLnBrk="1" hangingPunct="1">
              <a:spcBef>
                <a:spcPct val="0"/>
              </a:spcBef>
              <a:buFontTx/>
              <a:buNone/>
            </a:pPr>
            <a:r>
              <a:rPr lang="en-US" altLang="en-US" sz="1600" dirty="0">
                <a:solidFill>
                  <a:schemeClr val="tx1">
                    <a:lumMod val="75000"/>
                    <a:lumOff val="25000"/>
                  </a:schemeClr>
                </a:solidFill>
              </a:rPr>
              <a:t>“Optional”</a:t>
            </a:r>
          </a:p>
        </p:txBody>
      </p:sp>
      <p:sp>
        <p:nvSpPr>
          <p:cNvPr id="2" name="TextBox 1"/>
          <p:cNvSpPr txBox="1"/>
          <p:nvPr/>
        </p:nvSpPr>
        <p:spPr>
          <a:xfrm>
            <a:off x="2171700" y="1219425"/>
            <a:ext cx="4800600" cy="646331"/>
          </a:xfrm>
          <a:prstGeom prst="rect">
            <a:avLst/>
          </a:prstGeom>
          <a:noFill/>
        </p:spPr>
        <p:txBody>
          <a:bodyPr wrap="square" rtlCol="0">
            <a:spAutoFit/>
          </a:bodyPr>
          <a:lstStyle/>
          <a:p>
            <a:pPr algn="ctr"/>
            <a:r>
              <a:rPr lang="en-US" b="1" dirty="0">
                <a:solidFill>
                  <a:schemeClr val="tx1">
                    <a:lumMod val="75000"/>
                    <a:lumOff val="25000"/>
                  </a:schemeClr>
                </a:solidFill>
              </a:rPr>
              <a:t>EPG 616.23.2.5.1 Signs &amp; EPG 616.6.2</a:t>
            </a:r>
          </a:p>
          <a:p>
            <a:pPr algn="ctr"/>
            <a:r>
              <a:rPr lang="en-US" b="1" dirty="0">
                <a:solidFill>
                  <a:schemeClr val="tx1">
                    <a:lumMod val="75000"/>
                    <a:lumOff val="25000"/>
                  </a:schemeClr>
                </a:solidFill>
              </a:rPr>
              <a:t> General Characteristics of Signs </a:t>
            </a:r>
            <a:r>
              <a:rPr lang="en-US" sz="1600" b="1" dirty="0">
                <a:solidFill>
                  <a:schemeClr val="tx1">
                    <a:lumMod val="75000"/>
                    <a:lumOff val="25000"/>
                  </a:schemeClr>
                </a:solidFill>
              </a:rPr>
              <a:t>(</a:t>
            </a:r>
            <a:r>
              <a:rPr lang="en-US" sz="1600" b="1" dirty="0">
                <a:solidFill>
                  <a:srgbClr val="0000FF"/>
                </a:solidFill>
              </a:rPr>
              <a:t>MUTCD 6F.02</a:t>
            </a:r>
            <a:r>
              <a:rPr lang="en-US" sz="1600" b="1" dirty="0">
                <a:solidFill>
                  <a:schemeClr val="tx1">
                    <a:lumMod val="75000"/>
                    <a:lumOff val="25000"/>
                  </a:schemeClr>
                </a:solidFill>
              </a:rPr>
              <a:t>)</a:t>
            </a:r>
          </a:p>
        </p:txBody>
      </p:sp>
      <p:pic>
        <p:nvPicPr>
          <p:cNvPr id="36" name="Picture 4" descr="C:\Users\anderb3\Desktop\Back to Basics Video Project\Safety Logo\B2B_Metal Logo ligh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0115045-D97A-450B-9D2E-F69CCA26AC64}"/>
              </a:ext>
            </a:extLst>
          </p:cNvPr>
          <p:cNvGrpSpPr/>
          <p:nvPr/>
        </p:nvGrpSpPr>
        <p:grpSpPr>
          <a:xfrm>
            <a:off x="1143152" y="3781158"/>
            <a:ext cx="1622115" cy="1933842"/>
            <a:chOff x="1143152" y="3781158"/>
            <a:chExt cx="1622115" cy="1933842"/>
          </a:xfrm>
        </p:grpSpPr>
        <p:pic>
          <p:nvPicPr>
            <p:cNvPr id="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152" y="4218709"/>
              <a:ext cx="1622115" cy="1496291"/>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716FAC4-F46F-4072-A054-EDF4C826C54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55680">
              <a:off x="2073649" y="3781158"/>
              <a:ext cx="598526" cy="665966"/>
            </a:xfrm>
            <a:prstGeom prst="rect">
              <a:avLst/>
            </a:prstGeom>
          </p:spPr>
        </p:pic>
        <p:pic>
          <p:nvPicPr>
            <p:cNvPr id="28" name="Picture 27">
              <a:extLst>
                <a:ext uri="{FF2B5EF4-FFF2-40B4-BE49-F238E27FC236}">
                  <a16:creationId xmlns:a16="http://schemas.microsoft.com/office/drawing/2014/main" id="{5355CD56-E773-4512-AA39-A901F4887B30}"/>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444320" flipH="1">
              <a:off x="1236059" y="3781158"/>
              <a:ext cx="598526" cy="665966"/>
            </a:xfrm>
            <a:prstGeom prst="rect">
              <a:avLst/>
            </a:prstGeom>
          </p:spPr>
        </p:pic>
      </p:grpSp>
      <p:grpSp>
        <p:nvGrpSpPr>
          <p:cNvPr id="16" name="Group 15">
            <a:extLst>
              <a:ext uri="{FF2B5EF4-FFF2-40B4-BE49-F238E27FC236}">
                <a16:creationId xmlns:a16="http://schemas.microsoft.com/office/drawing/2014/main" id="{1BF37C3C-32E6-4132-958D-23A68C576D8B}"/>
              </a:ext>
            </a:extLst>
          </p:cNvPr>
          <p:cNvGrpSpPr/>
          <p:nvPr/>
        </p:nvGrpSpPr>
        <p:grpSpPr>
          <a:xfrm>
            <a:off x="6498915" y="3781158"/>
            <a:ext cx="1441159" cy="1933841"/>
            <a:chOff x="6498915" y="3781158"/>
            <a:chExt cx="1441159" cy="1933841"/>
          </a:xfrm>
        </p:grpSpPr>
        <p:pic>
          <p:nvPicPr>
            <p:cNvPr id="22" name="Picture 1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8915" y="4219282"/>
              <a:ext cx="1425885" cy="149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7104BD8F-5AA7-4987-B4FC-59AD300C163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55680">
              <a:off x="7341548" y="3785522"/>
              <a:ext cx="598526" cy="665966"/>
            </a:xfrm>
            <a:prstGeom prst="rect">
              <a:avLst/>
            </a:prstGeom>
          </p:spPr>
        </p:pic>
        <p:pic>
          <p:nvPicPr>
            <p:cNvPr id="31" name="Picture 30">
              <a:extLst>
                <a:ext uri="{FF2B5EF4-FFF2-40B4-BE49-F238E27FC236}">
                  <a16:creationId xmlns:a16="http://schemas.microsoft.com/office/drawing/2014/main" id="{BC915EAD-A43F-4289-A8F2-C57F82622CD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444320" flipH="1">
              <a:off x="6503958" y="3781158"/>
              <a:ext cx="598526" cy="665966"/>
            </a:xfrm>
            <a:prstGeom prst="rect">
              <a:avLst/>
            </a:prstGeom>
          </p:spPr>
        </p:pic>
      </p:grpSp>
    </p:spTree>
    <p:extLst>
      <p:ext uri="{BB962C8B-B14F-4D97-AF65-F5344CB8AC3E}">
        <p14:creationId xmlns:p14="http://schemas.microsoft.com/office/powerpoint/2010/main" val="3312239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524000"/>
            <a:ext cx="3886200" cy="2323713"/>
          </a:xfrm>
          <a:prstGeom prst="rect">
            <a:avLst/>
          </a:prstGeom>
          <a:noFill/>
        </p:spPr>
        <p:txBody>
          <a:bodyPr wrap="square" rtlCol="0">
            <a:spAutoFit/>
          </a:bodyPr>
          <a:lstStyle/>
          <a:p>
            <a:pPr algn="ctr">
              <a:spcAft>
                <a:spcPts val="600"/>
              </a:spcAft>
            </a:pPr>
            <a:r>
              <a:rPr lang="en-US" sz="2400" b="1" dirty="0">
                <a:solidFill>
                  <a:schemeClr val="tx1">
                    <a:lumMod val="75000"/>
                    <a:lumOff val="25000"/>
                  </a:schemeClr>
                </a:solidFill>
              </a:rPr>
              <a:t>EPG 616.3.3 </a:t>
            </a:r>
          </a:p>
          <a:p>
            <a:pPr algn="ctr">
              <a:spcAft>
                <a:spcPts val="600"/>
              </a:spcAft>
            </a:pPr>
            <a:r>
              <a:rPr lang="en-US" sz="2800" b="1" dirty="0">
                <a:solidFill>
                  <a:schemeClr val="tx1">
                    <a:lumMod val="75000"/>
                    <a:lumOff val="25000"/>
                  </a:schemeClr>
                </a:solidFill>
              </a:rPr>
              <a:t>Components of Temporary </a:t>
            </a:r>
          </a:p>
          <a:p>
            <a:pPr algn="ctr">
              <a:spcAft>
                <a:spcPts val="600"/>
              </a:spcAft>
            </a:pPr>
            <a:r>
              <a:rPr lang="en-US" sz="2800" b="1" dirty="0">
                <a:solidFill>
                  <a:schemeClr val="tx1">
                    <a:lumMod val="75000"/>
                    <a:lumOff val="25000"/>
                  </a:schemeClr>
                </a:solidFill>
              </a:rPr>
              <a:t>Traffic Control Zones </a:t>
            </a:r>
          </a:p>
          <a:p>
            <a:pPr algn="ctr">
              <a:spcAft>
                <a:spcPts val="600"/>
              </a:spcAft>
            </a:pPr>
            <a:r>
              <a:rPr lang="en-US" sz="2200" b="1" dirty="0">
                <a:solidFill>
                  <a:schemeClr val="tx1">
                    <a:lumMod val="75000"/>
                    <a:lumOff val="25000"/>
                  </a:schemeClr>
                </a:solidFill>
              </a:rPr>
              <a:t>(</a:t>
            </a:r>
            <a:r>
              <a:rPr lang="en-US" sz="2200" b="1" dirty="0">
                <a:solidFill>
                  <a:srgbClr val="0000FF"/>
                </a:solidFill>
              </a:rPr>
              <a:t>MUTCD 6C.03</a:t>
            </a:r>
            <a:r>
              <a:rPr lang="en-US" sz="2200" b="1" dirty="0">
                <a:solidFill>
                  <a:schemeClr val="tx1">
                    <a:lumMod val="75000"/>
                    <a:lumOff val="25000"/>
                  </a:schemeClr>
                </a:solidFill>
              </a:rPr>
              <a:t>)</a:t>
            </a:r>
            <a:endParaRPr lang="en-US" sz="2200" dirty="0">
              <a:solidFill>
                <a:schemeClr val="tx1">
                  <a:lumMod val="75000"/>
                  <a:lumOff val="25000"/>
                </a:schemeClr>
              </a:solidFill>
            </a:endParaRPr>
          </a:p>
        </p:txBody>
      </p:sp>
      <p:pic>
        <p:nvPicPr>
          <p:cNvPr id="6"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351A5D3-A375-4DBD-B5FB-B7EAD4943BAD}"/>
              </a:ext>
            </a:extLst>
          </p:cNvPr>
          <p:cNvPicPr>
            <a:picLocks noChangeAspect="1"/>
          </p:cNvPicPr>
          <p:nvPr/>
        </p:nvPicPr>
        <p:blipFill>
          <a:blip r:embed="rId4"/>
          <a:stretch>
            <a:fillRect/>
          </a:stretch>
        </p:blipFill>
        <p:spPr>
          <a:xfrm>
            <a:off x="4419600" y="95811"/>
            <a:ext cx="4648200" cy="6666377"/>
          </a:xfrm>
          <a:prstGeom prst="rect">
            <a:avLst/>
          </a:prstGeom>
          <a:ln w="3175">
            <a:solidFill>
              <a:schemeClr val="accent2"/>
            </a:solidFill>
          </a:ln>
        </p:spPr>
      </p:pic>
    </p:spTree>
    <p:extLst>
      <p:ext uri="{BB962C8B-B14F-4D97-AF65-F5344CB8AC3E}">
        <p14:creationId xmlns:p14="http://schemas.microsoft.com/office/powerpoint/2010/main" val="3036126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81" t="2211" r="2602" b="514"/>
          <a:stretch/>
        </p:blipFill>
        <p:spPr bwMode="auto">
          <a:xfrm>
            <a:off x="4038600" y="76200"/>
            <a:ext cx="5029200" cy="6705600"/>
          </a:xfrm>
          <a:prstGeom prst="rect">
            <a:avLst/>
          </a:prstGeom>
          <a:noFill/>
          <a:ln w="3175">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 y="1981200"/>
            <a:ext cx="3886200" cy="2092881"/>
          </a:xfrm>
          <a:prstGeom prst="rect">
            <a:avLst/>
          </a:prstGeom>
          <a:noFill/>
        </p:spPr>
        <p:txBody>
          <a:bodyPr wrap="square" rtlCol="0">
            <a:spAutoFit/>
          </a:bodyPr>
          <a:lstStyle/>
          <a:p>
            <a:pPr algn="ctr"/>
            <a:r>
              <a:rPr lang="en-US" sz="2800" b="1" dirty="0">
                <a:solidFill>
                  <a:schemeClr val="tx1">
                    <a:lumMod val="75000"/>
                    <a:lumOff val="25000"/>
                  </a:schemeClr>
                </a:solidFill>
              </a:rPr>
              <a:t>Refer to the Engineering Policy Guide 616.8 Typical Applications</a:t>
            </a:r>
          </a:p>
          <a:p>
            <a:pPr algn="ctr"/>
            <a:r>
              <a:rPr lang="en-US" sz="2200" b="1" dirty="0">
                <a:solidFill>
                  <a:schemeClr val="tx1">
                    <a:lumMod val="75000"/>
                    <a:lumOff val="25000"/>
                  </a:schemeClr>
                </a:solidFill>
              </a:rPr>
              <a:t>(</a:t>
            </a:r>
            <a:r>
              <a:rPr lang="en-US" sz="2200" b="1" dirty="0">
                <a:solidFill>
                  <a:srgbClr val="0000FF"/>
                </a:solidFill>
              </a:rPr>
              <a:t>MUTCD 6H</a:t>
            </a:r>
            <a:r>
              <a:rPr lang="en-US" sz="2200" b="1" dirty="0">
                <a:solidFill>
                  <a:schemeClr val="tx1">
                    <a:lumMod val="75000"/>
                    <a:lumOff val="25000"/>
                  </a:schemeClr>
                </a:solidFill>
              </a:rPr>
              <a:t>)</a:t>
            </a:r>
          </a:p>
          <a:p>
            <a:pPr algn="ctr"/>
            <a:endParaRPr lang="en-US" sz="2400" dirty="0"/>
          </a:p>
        </p:txBody>
      </p:sp>
      <p:pic>
        <p:nvPicPr>
          <p:cNvPr id="4" name="Picture 4" descr="C:\Users\anderb3\Desktop\Back to Basics Video Project\Safety Logo\B2B_Metal Logo ligh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637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5"/>
          <p:cNvSpPr txBox="1">
            <a:spLocks noChangeArrowheads="1"/>
          </p:cNvSpPr>
          <p:nvPr/>
        </p:nvSpPr>
        <p:spPr bwMode="auto">
          <a:xfrm>
            <a:off x="392113" y="5153025"/>
            <a:ext cx="8301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 typeface="Wingdings" pitchFamily="2" charset="2"/>
              <a:buChar char="§"/>
            </a:pPr>
            <a:endParaRPr lang="en-US" altLang="en-US" dirty="0">
              <a:latin typeface="Arial" charset="0"/>
              <a:ea typeface="MS PGothic" pitchFamily="34" charset="-128"/>
            </a:endParaRPr>
          </a:p>
        </p:txBody>
      </p:sp>
      <p:sp>
        <p:nvSpPr>
          <p:cNvPr id="47108" name="TextBox 3"/>
          <p:cNvSpPr txBox="1">
            <a:spLocks noChangeArrowheads="1"/>
          </p:cNvSpPr>
          <p:nvPr/>
        </p:nvSpPr>
        <p:spPr bwMode="auto">
          <a:xfrm>
            <a:off x="1736749" y="1437244"/>
            <a:ext cx="5514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85000"/>
              <a:buFont typeface="Wingdings" pitchFamily="2" charset="2"/>
              <a:buChar char="§"/>
              <a:defRPr sz="3200" b="1">
                <a:solidFill>
                  <a:schemeClr val="tx1"/>
                </a:solidFill>
                <a:latin typeface="Times New Roman" pitchFamily="18" charset="0"/>
              </a:defRPr>
            </a:lvl1pPr>
            <a:lvl2pPr marL="742950" indent="-285750" eaLnBrk="0" hangingPunct="0">
              <a:spcBef>
                <a:spcPct val="20000"/>
              </a:spcBef>
              <a:buClr>
                <a:schemeClr val="bg2"/>
              </a:buClr>
              <a:buSzPct val="70000"/>
              <a:buFont typeface="Wingdings" pitchFamily="2" charset="2"/>
              <a:buChar char="§"/>
              <a:defRPr sz="2800" b="1">
                <a:solidFill>
                  <a:schemeClr val="tx1"/>
                </a:solidFill>
                <a:latin typeface="Times New Roman" pitchFamily="18" charset="0"/>
              </a:defRPr>
            </a:lvl2pPr>
            <a:lvl3pPr marL="1143000" indent="-228600" eaLnBrk="0" hangingPunct="0">
              <a:spcBef>
                <a:spcPct val="20000"/>
              </a:spcBef>
              <a:buSzPct val="70000"/>
              <a:buFont typeface="Wingdings" pitchFamily="2" charset="2"/>
              <a:buChar char="§"/>
              <a:defRPr sz="2400" b="1">
                <a:solidFill>
                  <a:schemeClr val="tx1"/>
                </a:solidFill>
                <a:latin typeface="Times New Roman" pitchFamily="18" charset="0"/>
              </a:defRPr>
            </a:lvl3pPr>
            <a:lvl4pPr marL="1600200" indent="-228600" eaLnBrk="0" hangingPunct="0">
              <a:spcBef>
                <a:spcPct val="20000"/>
              </a:spcBef>
              <a:buSzPct val="70000"/>
              <a:buFont typeface="Wingdings" pitchFamily="2" charset="2"/>
              <a:buChar char="§"/>
              <a:defRPr sz="2000" b="1">
                <a:solidFill>
                  <a:schemeClr val="tx1"/>
                </a:solidFill>
                <a:latin typeface="Times New Roman" pitchFamily="18" charset="0"/>
              </a:defRPr>
            </a:lvl4pPr>
            <a:lvl5pPr marL="2057400" indent="-228600" eaLnBrk="0" hangingPunct="0">
              <a:spcBef>
                <a:spcPct val="20000"/>
              </a:spcBef>
              <a:buFont typeface="Wingdings" pitchFamily="2" charset="2"/>
              <a:buChar char="§"/>
              <a:defRPr sz="2000" b="1">
                <a:solidFill>
                  <a:schemeClr val="tx1"/>
                </a:solidFill>
                <a:latin typeface="Times New Roman" pitchFamily="18" charset="0"/>
              </a:defRPr>
            </a:lvl5pPr>
            <a:lvl6pPr marL="2514600" indent="-228600" eaLnBrk="0" fontAlgn="base" hangingPunct="0">
              <a:spcBef>
                <a:spcPct val="20000"/>
              </a:spcBef>
              <a:spcAft>
                <a:spcPct val="0"/>
              </a:spcAft>
              <a:buFont typeface="Wingdings" pitchFamily="2" charset="2"/>
              <a:buChar char="§"/>
              <a:defRPr sz="2000" b="1">
                <a:solidFill>
                  <a:schemeClr val="tx1"/>
                </a:solidFill>
                <a:latin typeface="Times New Roman" pitchFamily="18" charset="0"/>
              </a:defRPr>
            </a:lvl6pPr>
            <a:lvl7pPr marL="2971800" indent="-228600" eaLnBrk="0" fontAlgn="base" hangingPunct="0">
              <a:spcBef>
                <a:spcPct val="20000"/>
              </a:spcBef>
              <a:spcAft>
                <a:spcPct val="0"/>
              </a:spcAft>
              <a:buFont typeface="Wingdings" pitchFamily="2" charset="2"/>
              <a:buChar char="§"/>
              <a:defRPr sz="2000" b="1">
                <a:solidFill>
                  <a:schemeClr val="tx1"/>
                </a:solidFill>
                <a:latin typeface="Times New Roman" pitchFamily="18" charset="0"/>
              </a:defRPr>
            </a:lvl7pPr>
            <a:lvl8pPr marL="3429000" indent="-228600" eaLnBrk="0" fontAlgn="base" hangingPunct="0">
              <a:spcBef>
                <a:spcPct val="20000"/>
              </a:spcBef>
              <a:spcAft>
                <a:spcPct val="0"/>
              </a:spcAft>
              <a:buFont typeface="Wingdings" pitchFamily="2" charset="2"/>
              <a:buChar char="§"/>
              <a:defRPr sz="2000" b="1">
                <a:solidFill>
                  <a:schemeClr val="tx1"/>
                </a:solidFill>
                <a:latin typeface="Times New Roman" pitchFamily="18" charset="0"/>
              </a:defRPr>
            </a:lvl8pPr>
            <a:lvl9pPr marL="3886200" indent="-228600" eaLnBrk="0" fontAlgn="base" hangingPunct="0">
              <a:spcBef>
                <a:spcPct val="20000"/>
              </a:spcBef>
              <a:spcAft>
                <a:spcPct val="0"/>
              </a:spcAft>
              <a:buFont typeface="Wingdings" pitchFamily="2" charset="2"/>
              <a:buChar char="§"/>
              <a:defRPr sz="2000" b="1">
                <a:solidFill>
                  <a:schemeClr val="tx1"/>
                </a:solidFill>
                <a:latin typeface="Times New Roman" pitchFamily="18" charset="0"/>
              </a:defRPr>
            </a:lvl9pPr>
          </a:lstStyle>
          <a:p>
            <a:pPr marL="457200" indent="-457200" eaLnBrk="1" hangingPunct="1">
              <a:spcBef>
                <a:spcPct val="50000"/>
              </a:spcBef>
              <a:buSzTx/>
              <a:buFont typeface="Wingdings" panose="05000000000000000000" pitchFamily="2" charset="2"/>
              <a:buChar char="Ø"/>
              <a:defRPr/>
            </a:pPr>
            <a:r>
              <a:rPr lang="en-US" altLang="en-US" sz="1800" dirty="0">
                <a:solidFill>
                  <a:schemeClr val="tx1">
                    <a:lumMod val="75000"/>
                    <a:lumOff val="25000"/>
                  </a:schemeClr>
                </a:solidFill>
                <a:latin typeface="+mn-lt"/>
              </a:rPr>
              <a:t>Signs must be removed or covered when not in use</a:t>
            </a:r>
          </a:p>
        </p:txBody>
      </p:sp>
      <p:pic>
        <p:nvPicPr>
          <p:cNvPr id="901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92868"/>
            <a:ext cx="3429000" cy="36461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sp>
        <p:nvSpPr>
          <p:cNvPr id="6" name="Title 1" descr="Large confetti"/>
          <p:cNvSpPr txBox="1">
            <a:spLocks/>
          </p:cNvSpPr>
          <p:nvPr/>
        </p:nvSpPr>
        <p:spPr>
          <a:xfrm>
            <a:off x="2226890" y="235810"/>
            <a:ext cx="4533900" cy="849868"/>
          </a:xfrm>
          <a:prstGeom prst="rect">
            <a:avLst/>
          </a:prstGeom>
        </p:spPr>
        <p:txBody>
          <a:bodyPr/>
          <a:lst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Times New Roman" charset="0"/>
              </a:defRPr>
            </a:lvl2pPr>
            <a:lvl3pPr algn="l" rtl="0" eaLnBrk="0" fontAlgn="base" hangingPunct="0">
              <a:spcBef>
                <a:spcPct val="0"/>
              </a:spcBef>
              <a:spcAft>
                <a:spcPct val="0"/>
              </a:spcAft>
              <a:defRPr sz="4400" b="1">
                <a:solidFill>
                  <a:schemeClr val="tx2"/>
                </a:solidFill>
                <a:latin typeface="Times New Roman" charset="0"/>
              </a:defRPr>
            </a:lvl3pPr>
            <a:lvl4pPr algn="l" rtl="0" eaLnBrk="0" fontAlgn="base" hangingPunct="0">
              <a:spcBef>
                <a:spcPct val="0"/>
              </a:spcBef>
              <a:spcAft>
                <a:spcPct val="0"/>
              </a:spcAft>
              <a:defRPr sz="4400" b="1">
                <a:solidFill>
                  <a:schemeClr val="tx2"/>
                </a:solidFill>
                <a:latin typeface="Times New Roman" charset="0"/>
              </a:defRPr>
            </a:lvl4pPr>
            <a:lvl5pPr algn="l" rtl="0" eaLnBrk="0" fontAlgn="base" hangingPunct="0">
              <a:spcBef>
                <a:spcPct val="0"/>
              </a:spcBef>
              <a:spcAft>
                <a:spcPct val="0"/>
              </a:spcAft>
              <a:defRPr sz="4400" b="1">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defRPr/>
            </a:pPr>
            <a:r>
              <a:rPr lang="en-US" altLang="en-US" b="0" kern="0" dirty="0">
                <a:solidFill>
                  <a:schemeClr val="tx1">
                    <a:lumMod val="75000"/>
                    <a:lumOff val="25000"/>
                  </a:schemeClr>
                </a:solidFill>
                <a:latin typeface="Impact" panose="020B0806030902050204" pitchFamily="34" charset="0"/>
              </a:rPr>
              <a:t>Advanced Warning</a:t>
            </a:r>
          </a:p>
        </p:txBody>
      </p:sp>
      <p:sp>
        <p:nvSpPr>
          <p:cNvPr id="2" name="TextBox 1"/>
          <p:cNvSpPr txBox="1"/>
          <p:nvPr/>
        </p:nvSpPr>
        <p:spPr>
          <a:xfrm>
            <a:off x="2874590" y="987501"/>
            <a:ext cx="3238500" cy="369332"/>
          </a:xfrm>
          <a:prstGeom prst="rect">
            <a:avLst/>
          </a:prstGeom>
          <a:noFill/>
        </p:spPr>
        <p:txBody>
          <a:bodyPr wrap="square" rtlCol="0">
            <a:spAutoFit/>
          </a:bodyPr>
          <a:lstStyle/>
          <a:p>
            <a:pPr algn="ctr"/>
            <a:r>
              <a:rPr lang="en-US" b="1" dirty="0">
                <a:solidFill>
                  <a:schemeClr val="tx1">
                    <a:lumMod val="75000"/>
                    <a:lumOff val="25000"/>
                  </a:schemeClr>
                </a:solidFill>
              </a:rPr>
              <a:t>EPG 616.19.2.2.7 Sign Coverings</a:t>
            </a:r>
            <a:endParaRPr lang="en-US" dirty="0">
              <a:solidFill>
                <a:schemeClr val="tx1">
                  <a:lumMod val="75000"/>
                  <a:lumOff val="25000"/>
                </a:schemeClr>
              </a:solidFill>
            </a:endParaRPr>
          </a:p>
        </p:txBody>
      </p:sp>
      <p:pic>
        <p:nvPicPr>
          <p:cNvPr id="8" name="Picture 4" descr="C:\Users\anderb3\Desktop\Back to Basics Video Project\Safety Logo\B2B_Metal Logo ligh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oad Chatter monthly e-newsletter—March 2017">
            <a:extLst>
              <a:ext uri="{FF2B5EF4-FFF2-40B4-BE49-F238E27FC236}">
                <a16:creationId xmlns:a16="http://schemas.microsoft.com/office/drawing/2014/main" id="{76078370-9700-4E37-9F0C-F44886F50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3840" y="2383048"/>
            <a:ext cx="1687513" cy="36184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91427F1-D866-43C7-B36F-99A7851535A5}"/>
              </a:ext>
            </a:extLst>
          </p:cNvPr>
          <p:cNvPicPr>
            <a:picLocks noChangeAspect="1"/>
          </p:cNvPicPr>
          <p:nvPr/>
        </p:nvPicPr>
        <p:blipFill rotWithShape="1">
          <a:blip r:embed="rId6">
            <a:extLst>
              <a:ext uri="{28A0092B-C50C-407E-A947-70E740481C1C}">
                <a14:useLocalDpi xmlns:a14="http://schemas.microsoft.com/office/drawing/2010/main" val="0"/>
              </a:ext>
            </a:extLst>
          </a:blip>
          <a:srcRect l="15281" r="10149"/>
          <a:stretch/>
        </p:blipFill>
        <p:spPr>
          <a:xfrm>
            <a:off x="6636594" y="2895600"/>
            <a:ext cx="1900483" cy="3396039"/>
          </a:xfrm>
          <a:prstGeom prst="rect">
            <a:avLst/>
          </a:prstGeom>
          <a:ln>
            <a:noFill/>
          </a:ln>
          <a:effectLst>
            <a:softEdge rad="112500"/>
          </a:effectLst>
        </p:spPr>
      </p:pic>
    </p:spTree>
    <p:extLst>
      <p:ext uri="{BB962C8B-B14F-4D97-AF65-F5344CB8AC3E}">
        <p14:creationId xmlns:p14="http://schemas.microsoft.com/office/powerpoint/2010/main" val="3338306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descr="Large confetti"/>
          <p:cNvSpPr>
            <a:spLocks noGrp="1"/>
          </p:cNvSpPr>
          <p:nvPr>
            <p:ph type="title"/>
          </p:nvPr>
        </p:nvSpPr>
        <p:spPr>
          <a:xfrm>
            <a:off x="2971800" y="381079"/>
            <a:ext cx="3200400" cy="795351"/>
          </a:xfrm>
        </p:spPr>
        <p:txBody>
          <a:bodyPr/>
          <a:lstStyle/>
          <a:p>
            <a:pPr fontAlgn="auto">
              <a:spcAft>
                <a:spcPts val="0"/>
              </a:spcAft>
              <a:defRPr/>
            </a:pPr>
            <a:r>
              <a:rPr lang="en-US" altLang="en-US" sz="4400" dirty="0">
                <a:effectLst/>
                <a:latin typeface="Impact" panose="020B0806030902050204" pitchFamily="34" charset="0"/>
              </a:rPr>
              <a:t>Channelizers</a:t>
            </a:r>
            <a:endParaRPr lang="en-US" altLang="en-US" dirty="0">
              <a:effectLst/>
              <a:latin typeface="Impact" panose="020B0806030902050204" pitchFamily="34" charset="0"/>
            </a:endParaRPr>
          </a:p>
        </p:txBody>
      </p:sp>
      <p:sp>
        <p:nvSpPr>
          <p:cNvPr id="92165" name="TextBox 1"/>
          <p:cNvSpPr txBox="1">
            <a:spLocks noChangeArrowheads="1"/>
          </p:cNvSpPr>
          <p:nvPr/>
        </p:nvSpPr>
        <p:spPr bwMode="auto">
          <a:xfrm>
            <a:off x="1334230" y="5094718"/>
            <a:ext cx="2516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b="1" dirty="0">
                <a:solidFill>
                  <a:schemeClr val="tx1">
                    <a:lumMod val="75000"/>
                    <a:lumOff val="25000"/>
                  </a:schemeClr>
                </a:solidFill>
                <a:latin typeface="+mn-lt"/>
              </a:rPr>
              <a:t>Trim Line</a:t>
            </a:r>
          </a:p>
          <a:p>
            <a:pPr algn="ctr" eaLnBrk="1" hangingPunct="1"/>
            <a:r>
              <a:rPr lang="en-US" altLang="en-US" dirty="0">
                <a:solidFill>
                  <a:schemeClr val="tx1">
                    <a:lumMod val="75000"/>
                    <a:lumOff val="25000"/>
                  </a:schemeClr>
                </a:solidFill>
                <a:latin typeface="+mn-lt"/>
              </a:rPr>
              <a:t>42 inches in height</a:t>
            </a:r>
          </a:p>
        </p:txBody>
      </p:sp>
      <p:sp>
        <p:nvSpPr>
          <p:cNvPr id="92166" name="TextBox 5"/>
          <p:cNvSpPr txBox="1">
            <a:spLocks noChangeArrowheads="1"/>
          </p:cNvSpPr>
          <p:nvPr/>
        </p:nvSpPr>
        <p:spPr bwMode="auto">
          <a:xfrm>
            <a:off x="5638800" y="5094719"/>
            <a:ext cx="2516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b="1" dirty="0">
                <a:solidFill>
                  <a:schemeClr val="tx1">
                    <a:lumMod val="75000"/>
                    <a:lumOff val="25000"/>
                  </a:schemeClr>
                </a:solidFill>
                <a:latin typeface="+mn-lt"/>
              </a:rPr>
              <a:t>Cone</a:t>
            </a:r>
          </a:p>
          <a:p>
            <a:pPr algn="ctr" eaLnBrk="1" hangingPunct="1"/>
            <a:r>
              <a:rPr lang="en-US" altLang="en-US" dirty="0">
                <a:solidFill>
                  <a:schemeClr val="tx1">
                    <a:lumMod val="75000"/>
                    <a:lumOff val="25000"/>
                  </a:schemeClr>
                </a:solidFill>
                <a:latin typeface="+mn-lt"/>
              </a:rPr>
              <a:t>28 inches in height</a:t>
            </a:r>
          </a:p>
        </p:txBody>
      </p:sp>
      <p:pic>
        <p:nvPicPr>
          <p:cNvPr id="7" name="Picture 6" descr="J:\Safety\Work Zone Safety\participant and instructor WZT edits 6-2-05\placed graphics\PlacedGraphics\P6090164.jpg"/>
          <p:cNvPicPr>
            <a:picLocks noChangeArrowheads="1"/>
          </p:cNvPicPr>
          <p:nvPr/>
        </p:nvPicPr>
        <p:blipFill>
          <a:blip r:embed="rId3" cstate="print"/>
          <a:srcRect/>
          <a:stretch>
            <a:fillRect/>
          </a:stretch>
        </p:blipFill>
        <p:spPr bwMode="auto">
          <a:xfrm>
            <a:off x="1600200" y="2026443"/>
            <a:ext cx="1984248" cy="3017520"/>
          </a:xfrm>
          <a:prstGeom prst="rect">
            <a:avLst/>
          </a:prstGeom>
          <a:noFill/>
          <a:ln w="12700">
            <a:noFill/>
            <a:miter lim="800000"/>
            <a:headEnd/>
            <a:tailEnd/>
          </a:ln>
          <a:effectLst>
            <a:softEdge rad="127000"/>
          </a:effectLst>
        </p:spPr>
      </p:pic>
      <p:pic>
        <p:nvPicPr>
          <p:cNvPr id="8" name="Picture 12" descr="C:\Users\anderb3\Desktop\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294" y="2026443"/>
            <a:ext cx="1981200" cy="3018400"/>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0100" y="1197740"/>
            <a:ext cx="7543800" cy="369332"/>
          </a:xfrm>
          <a:prstGeom prst="rect">
            <a:avLst/>
          </a:prstGeom>
          <a:noFill/>
        </p:spPr>
        <p:txBody>
          <a:bodyPr wrap="square" rtlCol="0">
            <a:spAutoFit/>
          </a:bodyPr>
          <a:lstStyle/>
          <a:p>
            <a:r>
              <a:rPr lang="en-US" b="1" dirty="0">
                <a:solidFill>
                  <a:schemeClr val="tx1">
                    <a:lumMod val="75000"/>
                    <a:lumOff val="25000"/>
                  </a:schemeClr>
                </a:solidFill>
              </a:rPr>
              <a:t>EPG 616.23.2.5.4 Channelizers &amp; 616.6.63 Channelizing Devices </a:t>
            </a:r>
            <a:r>
              <a:rPr lang="en-US" sz="1600" b="1" dirty="0">
                <a:solidFill>
                  <a:schemeClr val="tx1">
                    <a:lumMod val="75000"/>
                    <a:lumOff val="25000"/>
                  </a:schemeClr>
                </a:solidFill>
              </a:rPr>
              <a:t>(</a:t>
            </a:r>
            <a:r>
              <a:rPr lang="en-US" sz="1600" b="1" dirty="0">
                <a:solidFill>
                  <a:srgbClr val="0000FF"/>
                </a:solidFill>
              </a:rPr>
              <a:t>MUTCD 6F.63</a:t>
            </a:r>
            <a:r>
              <a:rPr lang="en-US" sz="1600" b="1" dirty="0">
                <a:solidFill>
                  <a:schemeClr val="tx1">
                    <a:lumMod val="75000"/>
                    <a:lumOff val="25000"/>
                  </a:schemeClr>
                </a:solidFill>
              </a:rPr>
              <a:t>)</a:t>
            </a:r>
          </a:p>
        </p:txBody>
      </p:sp>
      <p:sp>
        <p:nvSpPr>
          <p:cNvPr id="3" name="TextBox 2"/>
          <p:cNvSpPr txBox="1"/>
          <p:nvPr/>
        </p:nvSpPr>
        <p:spPr>
          <a:xfrm>
            <a:off x="5144294" y="5946292"/>
            <a:ext cx="3505200" cy="307777"/>
          </a:xfrm>
          <a:prstGeom prst="rect">
            <a:avLst/>
          </a:prstGeom>
          <a:noFill/>
        </p:spPr>
        <p:txBody>
          <a:bodyPr wrap="square" rtlCol="0">
            <a:spAutoFit/>
          </a:bodyPr>
          <a:lstStyle/>
          <a:p>
            <a:r>
              <a:rPr lang="en-US" sz="1400" i="1" dirty="0"/>
              <a:t>*</a:t>
            </a:r>
            <a:r>
              <a:rPr lang="en-US" sz="1400" i="1" dirty="0">
                <a:solidFill>
                  <a:schemeClr val="tx1">
                    <a:lumMod val="75000"/>
                    <a:lumOff val="25000"/>
                  </a:schemeClr>
                </a:solidFill>
              </a:rPr>
              <a:t>For daytime operations on minor roads only</a:t>
            </a:r>
          </a:p>
        </p:txBody>
      </p:sp>
      <p:pic>
        <p:nvPicPr>
          <p:cNvPr id="11" name="Picture 4" descr="C:\Users\anderb3\Desktop\Back to Basics Video Project\Safety Logo\B2B_Metal Logo ligh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676707"/>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F15E-A52D-4BEA-BEDD-C3483DE086B0}"/>
              </a:ext>
            </a:extLst>
          </p:cNvPr>
          <p:cNvSpPr>
            <a:spLocks noGrp="1"/>
          </p:cNvSpPr>
          <p:nvPr>
            <p:ph type="title"/>
          </p:nvPr>
        </p:nvSpPr>
        <p:spPr>
          <a:xfrm>
            <a:off x="1783080" y="228600"/>
            <a:ext cx="5577840" cy="1450757"/>
          </a:xfrm>
        </p:spPr>
        <p:txBody>
          <a:bodyPr>
            <a:normAutofit/>
          </a:bodyPr>
          <a:lstStyle/>
          <a:p>
            <a:r>
              <a:rPr lang="en-US" sz="9600" b="1" dirty="0">
                <a:solidFill>
                  <a:srgbClr val="FF0000"/>
                </a:solidFill>
              </a:rPr>
              <a:t>Eighth quiz</a:t>
            </a:r>
          </a:p>
        </p:txBody>
      </p:sp>
      <p:sp>
        <p:nvSpPr>
          <p:cNvPr id="3" name="Slide Number Placeholder 2">
            <a:extLst>
              <a:ext uri="{FF2B5EF4-FFF2-40B4-BE49-F238E27FC236}">
                <a16:creationId xmlns:a16="http://schemas.microsoft.com/office/drawing/2014/main" id="{E30B9588-8F6B-4963-A0EA-435EBD0C7F97}"/>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68</a:t>
            </a:fld>
            <a:endParaRPr lang="en-US" dirty="0">
              <a:solidFill>
                <a:prstClr val="white"/>
              </a:solidFill>
            </a:endParaRPr>
          </a:p>
        </p:txBody>
      </p:sp>
      <p:sp>
        <p:nvSpPr>
          <p:cNvPr id="4" name="TextBox 3">
            <a:extLst>
              <a:ext uri="{FF2B5EF4-FFF2-40B4-BE49-F238E27FC236}">
                <a16:creationId xmlns:a16="http://schemas.microsoft.com/office/drawing/2014/main" id="{1E48A714-B317-4E79-A0B3-9A73A50C3552}"/>
              </a:ext>
            </a:extLst>
          </p:cNvPr>
          <p:cNvSpPr txBox="1"/>
          <p:nvPr/>
        </p:nvSpPr>
        <p:spPr>
          <a:xfrm>
            <a:off x="457200" y="1828800"/>
            <a:ext cx="8534400" cy="5355312"/>
          </a:xfrm>
          <a:prstGeom prst="rect">
            <a:avLst/>
          </a:prstGeom>
          <a:noFill/>
        </p:spPr>
        <p:txBody>
          <a:bodyPr wrap="square" rtlCol="0">
            <a:spAutoFit/>
          </a:bodyPr>
          <a:lstStyle/>
          <a:p>
            <a:r>
              <a:rPr lang="en-US" dirty="0"/>
              <a:t>What are the signs included in MoDOT’s typical sign package? (select all that apply)</a:t>
            </a:r>
          </a:p>
          <a:p>
            <a:pPr marL="285750" indent="-285750">
              <a:buFont typeface="Wingdings" panose="05000000000000000000" pitchFamily="2" charset="2"/>
              <a:buChar char="§"/>
            </a:pPr>
            <a:r>
              <a:rPr lang="en-US" dirty="0">
                <a:solidFill>
                  <a:srgbClr val="FF0000"/>
                </a:solidFill>
              </a:rPr>
              <a:t>Road work ahead</a:t>
            </a:r>
            <a:r>
              <a:rPr lang="en-US" dirty="0"/>
              <a:t>		▪ road work next 2 miles</a:t>
            </a:r>
          </a:p>
          <a:p>
            <a:pPr marL="285750" indent="-285750">
              <a:buFont typeface="Wingdings" panose="05000000000000000000" pitchFamily="2" charset="2"/>
              <a:buChar char="§"/>
            </a:pPr>
            <a:r>
              <a:rPr lang="en-US" dirty="0"/>
              <a:t>Stop ahead			▪ </a:t>
            </a:r>
            <a:r>
              <a:rPr lang="en-US" dirty="0">
                <a:solidFill>
                  <a:srgbClr val="FF0000"/>
                </a:solidFill>
              </a:rPr>
              <a:t>flagger symbol sign</a:t>
            </a:r>
            <a:r>
              <a:rPr lang="en-US" dirty="0"/>
              <a:t>			</a:t>
            </a:r>
          </a:p>
          <a:p>
            <a:pPr marL="285750" indent="-285750">
              <a:buFont typeface="Wingdings" panose="05000000000000000000" pitchFamily="2" charset="2"/>
              <a:buChar char="§"/>
            </a:pPr>
            <a:r>
              <a:rPr lang="en-US" dirty="0">
                <a:solidFill>
                  <a:srgbClr val="FF0000"/>
                </a:solidFill>
              </a:rPr>
              <a:t>One lane road ahead</a:t>
            </a:r>
          </a:p>
          <a:p>
            <a:pPr marL="285750" indent="-285750">
              <a:buFont typeface="Wingdings" panose="05000000000000000000" pitchFamily="2" charset="2"/>
              <a:buChar char="§"/>
            </a:pPr>
            <a:r>
              <a:rPr lang="en-US" dirty="0">
                <a:solidFill>
                  <a:srgbClr val="FF0000"/>
                </a:solidFill>
              </a:rPr>
              <a:t>Be prepared to stop </a:t>
            </a:r>
          </a:p>
          <a:p>
            <a:endParaRPr lang="en-US" dirty="0"/>
          </a:p>
          <a:p>
            <a:r>
              <a:rPr lang="en-US" dirty="0"/>
              <a:t>Where should signs be placed?</a:t>
            </a:r>
          </a:p>
          <a:p>
            <a:pPr marL="342900" indent="-342900">
              <a:buAutoNum type="alphaLcPeriod"/>
            </a:pPr>
            <a:r>
              <a:rPr lang="en-US" dirty="0"/>
              <a:t>Transition area	      b. activity area	        c. buffer space          d. </a:t>
            </a:r>
            <a:r>
              <a:rPr lang="en-US" dirty="0">
                <a:solidFill>
                  <a:srgbClr val="FF0000"/>
                </a:solidFill>
              </a:rPr>
              <a:t>advanced warning area</a:t>
            </a:r>
          </a:p>
          <a:p>
            <a:endParaRPr lang="en-US" dirty="0"/>
          </a:p>
          <a:p>
            <a:r>
              <a:rPr lang="en-US" dirty="0"/>
              <a:t>Which signs should have flags on them? (select all that apply)</a:t>
            </a:r>
          </a:p>
          <a:p>
            <a:r>
              <a:rPr lang="en-US" dirty="0"/>
              <a:t>▪ </a:t>
            </a:r>
            <a:r>
              <a:rPr lang="en-US" dirty="0">
                <a:solidFill>
                  <a:srgbClr val="FF0000"/>
                </a:solidFill>
              </a:rPr>
              <a:t>flagger ahead symbol 		▪ the first sign motorists come to</a:t>
            </a:r>
          </a:p>
          <a:p>
            <a:r>
              <a:rPr lang="en-US" dirty="0"/>
              <a:t>▪ </a:t>
            </a:r>
            <a:r>
              <a:rPr lang="en-US" dirty="0">
                <a:solidFill>
                  <a:srgbClr val="FF0000"/>
                </a:solidFill>
              </a:rPr>
              <a:t>truck crossing</a:t>
            </a:r>
            <a:r>
              <a:rPr lang="en-US" dirty="0"/>
              <a:t>			▪ Expect delays</a:t>
            </a:r>
          </a:p>
          <a:p>
            <a:r>
              <a:rPr lang="en-US" dirty="0"/>
              <a:t> </a:t>
            </a:r>
          </a:p>
          <a:p>
            <a:r>
              <a:rPr lang="en-US" dirty="0"/>
              <a:t>If the speed limit is 60-70 mph, what is the minimum amount of spacing between signs on a two-lane roadway?</a:t>
            </a:r>
          </a:p>
          <a:p>
            <a:pPr marL="342900" indent="-342900">
              <a:buAutoNum type="alphaLcPeriod"/>
            </a:pPr>
            <a:r>
              <a:rPr lang="en-US" dirty="0">
                <a:solidFill>
                  <a:srgbClr val="FF0000"/>
                </a:solidFill>
              </a:rPr>
              <a:t>1,000 ft.</a:t>
            </a:r>
            <a:r>
              <a:rPr lang="en-US" dirty="0"/>
              <a:t>	b. 500 ft.		c. 700 ft.		d. 850 ft</a:t>
            </a:r>
          </a:p>
          <a:p>
            <a:endParaRPr lang="en-US" dirty="0"/>
          </a:p>
          <a:p>
            <a:br>
              <a:rPr lang="en-US" dirty="0"/>
            </a:br>
            <a:endParaRPr lang="en-US" dirty="0"/>
          </a:p>
        </p:txBody>
      </p:sp>
    </p:spTree>
    <p:extLst>
      <p:ext uri="{BB962C8B-B14F-4D97-AF65-F5344CB8AC3E}">
        <p14:creationId xmlns:p14="http://schemas.microsoft.com/office/powerpoint/2010/main" val="3543840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D3F48-8D45-4626-9BE7-4450DB97C032}"/>
              </a:ext>
            </a:extLst>
          </p:cNvPr>
          <p:cNvSpPr>
            <a:spLocks noGrp="1"/>
          </p:cNvSpPr>
          <p:nvPr>
            <p:ph type="title"/>
          </p:nvPr>
        </p:nvSpPr>
        <p:spPr>
          <a:xfrm>
            <a:off x="411480" y="228600"/>
            <a:ext cx="8321040" cy="1450757"/>
          </a:xfrm>
        </p:spPr>
        <p:txBody>
          <a:bodyPr>
            <a:noAutofit/>
          </a:bodyPr>
          <a:lstStyle/>
          <a:p>
            <a:r>
              <a:rPr lang="en-US" sz="9600" b="1" dirty="0">
                <a:solidFill>
                  <a:srgbClr val="FF0000"/>
                </a:solidFill>
              </a:rPr>
              <a:t>Eighth quiz cont.</a:t>
            </a:r>
          </a:p>
        </p:txBody>
      </p:sp>
      <p:sp>
        <p:nvSpPr>
          <p:cNvPr id="3" name="Slide Number Placeholder 2">
            <a:extLst>
              <a:ext uri="{FF2B5EF4-FFF2-40B4-BE49-F238E27FC236}">
                <a16:creationId xmlns:a16="http://schemas.microsoft.com/office/drawing/2014/main" id="{86EA336A-B257-4EC8-9982-8E2994C03020}"/>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69</a:t>
            </a:fld>
            <a:endParaRPr lang="en-US" dirty="0">
              <a:solidFill>
                <a:prstClr val="white"/>
              </a:solidFill>
            </a:endParaRPr>
          </a:p>
        </p:txBody>
      </p:sp>
      <p:sp>
        <p:nvSpPr>
          <p:cNvPr id="4" name="TextBox 3">
            <a:extLst>
              <a:ext uri="{FF2B5EF4-FFF2-40B4-BE49-F238E27FC236}">
                <a16:creationId xmlns:a16="http://schemas.microsoft.com/office/drawing/2014/main" id="{D7730750-179F-45D9-9DFC-2908C2667DFB}"/>
              </a:ext>
            </a:extLst>
          </p:cNvPr>
          <p:cNvSpPr txBox="1"/>
          <p:nvPr/>
        </p:nvSpPr>
        <p:spPr>
          <a:xfrm>
            <a:off x="190500" y="1905000"/>
            <a:ext cx="8763000" cy="2308324"/>
          </a:xfrm>
          <a:prstGeom prst="rect">
            <a:avLst/>
          </a:prstGeom>
          <a:noFill/>
        </p:spPr>
        <p:txBody>
          <a:bodyPr wrap="square" rtlCol="0">
            <a:spAutoFit/>
          </a:bodyPr>
          <a:lstStyle/>
          <a:p>
            <a:r>
              <a:rPr lang="en-US" dirty="0"/>
              <a:t>What is the maximum spacing allowance between channelizers?</a:t>
            </a:r>
          </a:p>
          <a:p>
            <a:pPr marL="342900" indent="-342900">
              <a:buAutoNum type="alphaLcPeriod"/>
            </a:pPr>
            <a:r>
              <a:rPr lang="en-US" dirty="0"/>
              <a:t>100 ft.		B. </a:t>
            </a:r>
            <a:r>
              <a:rPr lang="en-US" dirty="0">
                <a:solidFill>
                  <a:srgbClr val="FF0000"/>
                </a:solidFill>
              </a:rPr>
              <a:t>120 ft.</a:t>
            </a:r>
            <a:r>
              <a:rPr lang="en-US" dirty="0"/>
              <a:t>		C. 175 ft.		d. 140 ft</a:t>
            </a:r>
          </a:p>
          <a:p>
            <a:pPr marL="342900" indent="-342900">
              <a:buAutoNum type="alphaLcPeriod"/>
            </a:pPr>
            <a:endParaRPr lang="en-US" dirty="0"/>
          </a:p>
          <a:p>
            <a:r>
              <a:rPr lang="en-US" dirty="0"/>
              <a:t>When not giving directions, signs should be?</a:t>
            </a:r>
          </a:p>
          <a:p>
            <a:pPr marL="342900" indent="-342900">
              <a:buAutoNum type="alphaLcPeriod"/>
            </a:pPr>
            <a:r>
              <a:rPr lang="en-US" dirty="0"/>
              <a:t>open		b. visible		c. </a:t>
            </a:r>
            <a:r>
              <a:rPr lang="en-US" dirty="0">
                <a:solidFill>
                  <a:srgbClr val="FF0000"/>
                </a:solidFill>
              </a:rPr>
              <a:t>covered</a:t>
            </a:r>
            <a:r>
              <a:rPr lang="en-US" dirty="0"/>
              <a:t>	d. lit up</a:t>
            </a:r>
          </a:p>
          <a:p>
            <a:pPr marL="342900" indent="-342900">
              <a:buAutoNum type="alphaLcPeriod"/>
            </a:pPr>
            <a:endParaRPr lang="en-US" dirty="0"/>
          </a:p>
          <a:p>
            <a:r>
              <a:rPr lang="en-US" dirty="0"/>
              <a:t>What determines if a roadway is low or high volume?</a:t>
            </a:r>
          </a:p>
          <a:p>
            <a:r>
              <a:rPr lang="en-US" dirty="0"/>
              <a:t>a. </a:t>
            </a:r>
            <a:r>
              <a:rPr lang="en-US" dirty="0">
                <a:solidFill>
                  <a:srgbClr val="FF0000"/>
                </a:solidFill>
              </a:rPr>
              <a:t>traffic counts</a:t>
            </a:r>
            <a:r>
              <a:rPr lang="en-US" dirty="0"/>
              <a:t>	b. an engineer	c. the channelizer used	d. how long it is</a:t>
            </a:r>
          </a:p>
        </p:txBody>
      </p:sp>
    </p:spTree>
    <p:extLst>
      <p:ext uri="{BB962C8B-B14F-4D97-AF65-F5344CB8AC3E}">
        <p14:creationId xmlns:p14="http://schemas.microsoft.com/office/powerpoint/2010/main" val="3180832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B5D6B-C43B-4552-B5F9-5CA348DB6AA0}"/>
              </a:ext>
            </a:extLst>
          </p:cNvPr>
          <p:cNvSpPr>
            <a:spLocks noGrp="1"/>
          </p:cNvSpPr>
          <p:nvPr>
            <p:ph type="title"/>
          </p:nvPr>
        </p:nvSpPr>
        <p:spPr>
          <a:xfrm>
            <a:off x="3520439" y="304800"/>
            <a:ext cx="2103120" cy="822961"/>
          </a:xfrm>
        </p:spPr>
        <p:txBody>
          <a:bodyPr>
            <a:normAutofit/>
          </a:bodyPr>
          <a:lstStyle/>
          <a:p>
            <a:r>
              <a:rPr lang="en-US" sz="4400" dirty="0">
                <a:latin typeface="Impact" panose="020B0806030902050204" pitchFamily="34" charset="0"/>
              </a:rPr>
              <a:t>Training </a:t>
            </a:r>
          </a:p>
        </p:txBody>
      </p:sp>
      <p:sp>
        <p:nvSpPr>
          <p:cNvPr id="3" name="Content Placeholder 2">
            <a:extLst>
              <a:ext uri="{FF2B5EF4-FFF2-40B4-BE49-F238E27FC236}">
                <a16:creationId xmlns:a16="http://schemas.microsoft.com/office/drawing/2014/main" id="{618C0DDC-5AD5-471D-A208-2A146258A64F}"/>
              </a:ext>
            </a:extLst>
          </p:cNvPr>
          <p:cNvSpPr>
            <a:spLocks noGrp="1"/>
          </p:cNvSpPr>
          <p:nvPr>
            <p:ph idx="1"/>
          </p:nvPr>
        </p:nvSpPr>
        <p:spPr>
          <a:xfrm>
            <a:off x="800098" y="1219200"/>
            <a:ext cx="7543801" cy="2573866"/>
          </a:xfrm>
        </p:spPr>
        <p:txBody>
          <a:bodyPr>
            <a:normAutofit/>
          </a:bodyPr>
          <a:lstStyle/>
          <a:p>
            <a:pPr algn="ctr"/>
            <a:r>
              <a:rPr lang="en-US" altLang="en-US" sz="2800" dirty="0">
                <a:solidFill>
                  <a:srgbClr val="0000FF"/>
                </a:solidFill>
                <a:latin typeface="Calibri" panose="020F0502020204030204" pitchFamily="34" charset="0"/>
                <a:cs typeface="Calibri" panose="020F0502020204030204" pitchFamily="34" charset="0"/>
              </a:rPr>
              <a:t>MUTCD</a:t>
            </a:r>
          </a:p>
          <a:p>
            <a:pPr algn="ctr"/>
            <a:r>
              <a:rPr lang="en-US" altLang="en-US" sz="2600" dirty="0">
                <a:latin typeface="Calibri" panose="020F0502020204030204" pitchFamily="34" charset="0"/>
                <a:cs typeface="Calibri" panose="020F0502020204030204" pitchFamily="34" charset="0"/>
              </a:rPr>
              <a:t>Each person whose actions affect temporary traffic control work zone safety, from upper level management through field workers, should receive training appropriate to the job decisions each individual is required to make.</a:t>
            </a:r>
            <a:endParaRPr lang="en-US" sz="26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7D2714F-40E7-4F78-8254-B3BE52D16C54}"/>
              </a:ext>
            </a:extLst>
          </p:cNvPr>
          <p:cNvSpPr>
            <a:spLocks noGrp="1"/>
          </p:cNvSpPr>
          <p:nvPr>
            <p:ph type="sldNum" sz="quarter" idx="12"/>
          </p:nvPr>
        </p:nvSpPr>
        <p:spPr/>
        <p:txBody>
          <a:bodyPr/>
          <a:lstStyle/>
          <a:p>
            <a:pPr>
              <a:defRPr/>
            </a:pPr>
            <a:fld id="{E2E30D40-6EC1-4C81-A9DC-0D6B1621F558}" type="slidenum">
              <a:rPr lang="en-US" smtClean="0">
                <a:solidFill>
                  <a:prstClr val="black"/>
                </a:solidFill>
              </a:rPr>
              <a:pPr>
                <a:defRPr/>
              </a:pPr>
              <a:t>7</a:t>
            </a:fld>
            <a:endParaRPr lang="en-US" dirty="0">
              <a:solidFill>
                <a:prstClr val="black"/>
              </a:solidFill>
            </a:endParaRPr>
          </a:p>
        </p:txBody>
      </p:sp>
      <p:pic>
        <p:nvPicPr>
          <p:cNvPr id="2050" name="Picture 2">
            <a:extLst>
              <a:ext uri="{FF2B5EF4-FFF2-40B4-BE49-F238E27FC236}">
                <a16:creationId xmlns:a16="http://schemas.microsoft.com/office/drawing/2014/main" id="{4C12BDE8-386F-4410-B382-FF460C78E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760" y="3498351"/>
            <a:ext cx="4078480" cy="30588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nderb3\Desktop\Back to Basics Video Project\Safety Logo\B2B_Metal Logo lighter.png">
            <a:extLst>
              <a:ext uri="{FF2B5EF4-FFF2-40B4-BE49-F238E27FC236}">
                <a16:creationId xmlns:a16="http://schemas.microsoft.com/office/drawing/2014/main" id="{E2042441-AE5E-4E72-89C0-48B8131899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549" y="58674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8738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1026" descr="Large confetti"/>
          <p:cNvSpPr>
            <a:spLocks noGrp="1" noChangeArrowheads="1"/>
          </p:cNvSpPr>
          <p:nvPr>
            <p:ph type="title"/>
          </p:nvPr>
        </p:nvSpPr>
        <p:spPr>
          <a:xfrm>
            <a:off x="723900" y="2467673"/>
            <a:ext cx="7696200" cy="2225675"/>
          </a:xfrm>
        </p:spPr>
        <p:txBody>
          <a:bodyPr>
            <a:noAutofit/>
          </a:bodyPr>
          <a:lstStyle/>
          <a:p>
            <a:pPr algn="ctr" fontAlgn="auto">
              <a:spcAft>
                <a:spcPts val="0"/>
              </a:spcAft>
              <a:defRPr/>
            </a:pPr>
            <a:r>
              <a:rPr lang="en-US" altLang="en-US" sz="8000" dirty="0">
                <a:latin typeface="Impact" panose="020B0806030902050204" pitchFamily="34" charset="0"/>
              </a:rPr>
              <a:t>Additional Considerations</a:t>
            </a:r>
          </a:p>
        </p:txBody>
      </p:sp>
      <p:pic>
        <p:nvPicPr>
          <p:cNvPr id="3"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945664"/>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3100" y="315263"/>
            <a:ext cx="5257800" cy="769441"/>
          </a:xfrm>
          <a:prstGeom prst="rect">
            <a:avLst/>
          </a:prstGeom>
        </p:spPr>
        <p:txBody>
          <a:bodyPr wrap="square">
            <a:spAutoFit/>
          </a:bodyPr>
          <a:lstStyle/>
          <a:p>
            <a:pPr algn="ctr"/>
            <a:r>
              <a:rPr lang="en-US" sz="4400" dirty="0">
                <a:solidFill>
                  <a:schemeClr val="tx1">
                    <a:lumMod val="75000"/>
                    <a:lumOff val="25000"/>
                  </a:schemeClr>
                </a:solidFill>
                <a:latin typeface="Impact" panose="020B0806030902050204" pitchFamily="34" charset="0"/>
              </a:rPr>
              <a:t>LED Stop/Slow  Paddle </a:t>
            </a:r>
          </a:p>
        </p:txBody>
      </p:sp>
      <p:pic>
        <p:nvPicPr>
          <p:cNvPr id="6" name="Picture 5"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394C168-D9A1-4167-8668-CC4C015137F8}"/>
              </a:ext>
            </a:extLst>
          </p:cNvPr>
          <p:cNvPicPr>
            <a:picLocks noChangeAspect="1"/>
          </p:cNvPicPr>
          <p:nvPr/>
        </p:nvPicPr>
        <p:blipFill rotWithShape="1">
          <a:blip r:embed="rId4">
            <a:extLst>
              <a:ext uri="{28A0092B-C50C-407E-A947-70E740481C1C}">
                <a14:useLocalDpi xmlns:a14="http://schemas.microsoft.com/office/drawing/2010/main" val="0"/>
              </a:ext>
            </a:extLst>
          </a:blip>
          <a:srcRect t="10666" b="11110"/>
          <a:stretch/>
        </p:blipFill>
        <p:spPr>
          <a:xfrm>
            <a:off x="1600200" y="1416647"/>
            <a:ext cx="3117273" cy="2438400"/>
          </a:xfrm>
          <a:prstGeom prst="rect">
            <a:avLst/>
          </a:prstGeom>
          <a:ln>
            <a:noFill/>
          </a:ln>
          <a:effectLst>
            <a:softEdge rad="112500"/>
          </a:effectLst>
        </p:spPr>
      </p:pic>
      <p:pic>
        <p:nvPicPr>
          <p:cNvPr id="7" name="Picture 6">
            <a:extLst>
              <a:ext uri="{FF2B5EF4-FFF2-40B4-BE49-F238E27FC236}">
                <a16:creationId xmlns:a16="http://schemas.microsoft.com/office/drawing/2014/main" id="{9F32AAAE-E0A1-41E8-BC08-CCC0904B3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8247" y="1380552"/>
            <a:ext cx="2859881" cy="2859881"/>
          </a:xfrm>
          <a:prstGeom prst="rect">
            <a:avLst/>
          </a:prstGeom>
          <a:ln>
            <a:noFill/>
          </a:ln>
          <a:effectLst>
            <a:softEdge rad="112500"/>
          </a:effectLst>
        </p:spPr>
      </p:pic>
      <p:pic>
        <p:nvPicPr>
          <p:cNvPr id="8" name="Picture 7">
            <a:extLst>
              <a:ext uri="{FF2B5EF4-FFF2-40B4-BE49-F238E27FC236}">
                <a16:creationId xmlns:a16="http://schemas.microsoft.com/office/drawing/2014/main" id="{D9F73961-8211-43A0-88C3-25CAD2FC6DB1}"/>
              </a:ext>
            </a:extLst>
          </p:cNvPr>
          <p:cNvPicPr>
            <a:picLocks noChangeAspect="1"/>
          </p:cNvPicPr>
          <p:nvPr/>
        </p:nvPicPr>
        <p:blipFill>
          <a:blip r:embed="rId6"/>
          <a:stretch>
            <a:fillRect/>
          </a:stretch>
        </p:blipFill>
        <p:spPr>
          <a:xfrm>
            <a:off x="1382524" y="3855047"/>
            <a:ext cx="4152453" cy="2438400"/>
          </a:xfrm>
          <a:prstGeom prst="rect">
            <a:avLst/>
          </a:prstGeom>
          <a:ln>
            <a:noFill/>
          </a:ln>
          <a:effectLst>
            <a:softEdge rad="112500"/>
          </a:effectLst>
        </p:spPr>
      </p:pic>
      <p:sp>
        <p:nvSpPr>
          <p:cNvPr id="9" name="TextBox 8">
            <a:extLst>
              <a:ext uri="{FF2B5EF4-FFF2-40B4-BE49-F238E27FC236}">
                <a16:creationId xmlns:a16="http://schemas.microsoft.com/office/drawing/2014/main" id="{2B1BC209-C018-46F5-AF52-3F73D8081D8D}"/>
              </a:ext>
            </a:extLst>
          </p:cNvPr>
          <p:cNvSpPr txBox="1"/>
          <p:nvPr/>
        </p:nvSpPr>
        <p:spPr>
          <a:xfrm>
            <a:off x="3067021" y="999552"/>
            <a:ext cx="2859881" cy="381000"/>
          </a:xfrm>
          <a:prstGeom prst="rect">
            <a:avLst/>
          </a:prstGeom>
          <a:noFill/>
        </p:spPr>
        <p:txBody>
          <a:bodyPr wrap="square" rtlCol="0">
            <a:spAutoFit/>
          </a:bodyPr>
          <a:lstStyle/>
          <a:p>
            <a:r>
              <a:rPr lang="en-US" dirty="0">
                <a:solidFill>
                  <a:schemeClr val="tx1">
                    <a:lumMod val="75000"/>
                    <a:lumOff val="25000"/>
                  </a:schemeClr>
                </a:solidFill>
              </a:rPr>
              <a:t>2016 Innovations Showcase</a:t>
            </a:r>
          </a:p>
        </p:txBody>
      </p:sp>
    </p:spTree>
    <p:extLst>
      <p:ext uri="{BB962C8B-B14F-4D97-AF65-F5344CB8AC3E}">
        <p14:creationId xmlns:p14="http://schemas.microsoft.com/office/powerpoint/2010/main" val="1508991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descr="Large confetti"/>
          <p:cNvSpPr>
            <a:spLocks noGrp="1"/>
          </p:cNvSpPr>
          <p:nvPr>
            <p:ph type="title"/>
          </p:nvPr>
        </p:nvSpPr>
        <p:spPr>
          <a:xfrm>
            <a:off x="2928383" y="275324"/>
            <a:ext cx="3287233" cy="762000"/>
          </a:xfrm>
        </p:spPr>
        <p:txBody>
          <a:bodyPr>
            <a:normAutofit/>
          </a:bodyPr>
          <a:lstStyle/>
          <a:p>
            <a:pPr fontAlgn="auto">
              <a:spcAft>
                <a:spcPts val="0"/>
              </a:spcAft>
              <a:defRPr/>
            </a:pPr>
            <a:r>
              <a:rPr lang="en-US" altLang="en-US" sz="4400" dirty="0">
                <a:latin typeface="Impact" panose="020B0806030902050204" pitchFamily="34" charset="0"/>
              </a:rPr>
              <a:t>Pilot Vehicle</a:t>
            </a:r>
          </a:p>
        </p:txBody>
      </p:sp>
      <p:sp>
        <p:nvSpPr>
          <p:cNvPr id="93186" name="Content Placeholder 2"/>
          <p:cNvSpPr>
            <a:spLocks noGrp="1"/>
          </p:cNvSpPr>
          <p:nvPr>
            <p:ph idx="1"/>
          </p:nvPr>
        </p:nvSpPr>
        <p:spPr>
          <a:xfrm>
            <a:off x="838200" y="1676400"/>
            <a:ext cx="7772400" cy="1981200"/>
          </a:xfrm>
        </p:spPr>
        <p:txBody>
          <a:bodyPr>
            <a:normAutofit/>
          </a:bodyPr>
          <a:lstStyle/>
          <a:p>
            <a:pPr>
              <a:buFont typeface="Wingdings" pitchFamily="2" charset="2"/>
              <a:buNone/>
            </a:pPr>
            <a:r>
              <a:rPr lang="en-US" altLang="en-US" sz="4000" dirty="0"/>
              <a:t>	</a:t>
            </a:r>
            <a:r>
              <a:rPr lang="en-US" altLang="en-US" sz="2800" dirty="0"/>
              <a:t>Pilot vehicles are a safe and efficient means of moving traffic when a lane must be shared by traffic and the work zone area is lengthy or difficult to navigate</a:t>
            </a:r>
          </a:p>
        </p:txBody>
      </p:sp>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137" t="1857" r="27514" b="-1857"/>
          <a:stretch/>
        </p:blipFill>
        <p:spPr bwMode="auto">
          <a:xfrm>
            <a:off x="5638800" y="3061513"/>
            <a:ext cx="3048000" cy="3156104"/>
          </a:xfrm>
          <a:prstGeom prst="rect">
            <a:avLst/>
          </a:prstGeom>
          <a:noFill/>
          <a:ln>
            <a:noFill/>
          </a:ln>
          <a:effectLst>
            <a:outerShdw dist="35921" dir="2700000" algn="ctr" rotWithShape="0">
              <a:schemeClr val="bg2"/>
            </a:outerShdw>
            <a:softEdge rad="279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81100" y="3657600"/>
            <a:ext cx="4114800" cy="1384995"/>
          </a:xfrm>
          <a:prstGeom prst="rect">
            <a:avLst/>
          </a:prstGeom>
          <a:noFill/>
        </p:spPr>
        <p:txBody>
          <a:bodyPr wrap="square" rtlCol="0">
            <a:spAutoFit/>
          </a:bodyPr>
          <a:lstStyle/>
          <a:p>
            <a:pPr marL="457200" indent="-457200">
              <a:spcBef>
                <a:spcPct val="20000"/>
              </a:spcBef>
              <a:buFont typeface="Wingdings" panose="05000000000000000000" pitchFamily="2" charset="2"/>
              <a:buChar char="Ø"/>
            </a:pPr>
            <a:r>
              <a:rPr lang="en-US" altLang="en-US" sz="2700" dirty="0">
                <a:solidFill>
                  <a:schemeClr val="tx1">
                    <a:lumMod val="75000"/>
                    <a:lumOff val="25000"/>
                  </a:schemeClr>
                </a:solidFill>
              </a:rPr>
              <a:t>Two flaggers must be used when using a pilot vehicle</a:t>
            </a:r>
          </a:p>
        </p:txBody>
      </p:sp>
      <p:sp>
        <p:nvSpPr>
          <p:cNvPr id="3" name="TextBox 2"/>
          <p:cNvSpPr txBox="1"/>
          <p:nvPr/>
        </p:nvSpPr>
        <p:spPr>
          <a:xfrm>
            <a:off x="1714499" y="5803358"/>
            <a:ext cx="5715000" cy="646331"/>
          </a:xfrm>
          <a:prstGeom prst="rect">
            <a:avLst/>
          </a:prstGeom>
          <a:solidFill>
            <a:srgbClr val="FFFF00"/>
          </a:solidFill>
          <a:ln>
            <a:noFill/>
          </a:ln>
          <a:effectLst>
            <a:glow rad="101600">
              <a:schemeClr val="accent2">
                <a:satMod val="175000"/>
                <a:alpha val="40000"/>
              </a:schemeClr>
            </a:glow>
          </a:effectLst>
        </p:spPr>
        <p:txBody>
          <a:bodyPr wrap="square" rtlCol="0">
            <a:spAutoFit/>
          </a:bodyPr>
          <a:lstStyle/>
          <a:p>
            <a:pPr algn="ctr"/>
            <a:r>
              <a:rPr lang="en-US" dirty="0">
                <a:solidFill>
                  <a:srgbClr val="FF0000"/>
                </a:solidFill>
                <a:ea typeface="Times New Roman"/>
                <a:cs typeface="Times New Roman"/>
              </a:rPr>
              <a:t>What are some advantages to using a pilot vehicle in a work zone during flagging operations? </a:t>
            </a:r>
            <a:endParaRPr lang="en-US" sz="1600" dirty="0">
              <a:solidFill>
                <a:srgbClr val="FF0000"/>
              </a:solidFill>
              <a:ea typeface="Times New Roman"/>
              <a:cs typeface="Times New Roman"/>
            </a:endParaRPr>
          </a:p>
        </p:txBody>
      </p:sp>
      <p:pic>
        <p:nvPicPr>
          <p:cNvPr id="7" name="Picture 6" descr="C:\Users\anderb3\Desktop\Back to Basics Video Project\Safety Logo\B2B_Metal Logo ligh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9892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descr="Large confetti"/>
          <p:cNvSpPr>
            <a:spLocks noGrp="1"/>
          </p:cNvSpPr>
          <p:nvPr>
            <p:ph type="title"/>
          </p:nvPr>
        </p:nvSpPr>
        <p:spPr>
          <a:xfrm>
            <a:off x="593725" y="100190"/>
            <a:ext cx="8153400" cy="1347610"/>
          </a:xfrm>
        </p:spPr>
        <p:txBody>
          <a:bodyPr>
            <a:noAutofit/>
          </a:bodyPr>
          <a:lstStyle/>
          <a:p>
            <a:pPr algn="ctr" fontAlgn="auto">
              <a:spcAft>
                <a:spcPts val="0"/>
              </a:spcAft>
              <a:defRPr/>
            </a:pPr>
            <a:r>
              <a:rPr lang="en-US" altLang="en-US" sz="4400" dirty="0">
                <a:latin typeface="Impact" panose="020B0806030902050204" pitchFamily="34" charset="0"/>
              </a:rPr>
              <a:t>Automated Flagger Assistance Devices (AFAD)</a:t>
            </a:r>
          </a:p>
        </p:txBody>
      </p:sp>
      <p:sp>
        <p:nvSpPr>
          <p:cNvPr id="94210" name="Content Placeholder 2"/>
          <p:cNvSpPr>
            <a:spLocks noGrp="1"/>
          </p:cNvSpPr>
          <p:nvPr>
            <p:ph idx="1"/>
          </p:nvPr>
        </p:nvSpPr>
        <p:spPr>
          <a:xfrm>
            <a:off x="4708525" y="1970561"/>
            <a:ext cx="4343400" cy="1828800"/>
          </a:xfrm>
        </p:spPr>
        <p:txBody>
          <a:bodyPr>
            <a:noAutofit/>
          </a:bodyPr>
          <a:lstStyle/>
          <a:p>
            <a:pPr>
              <a:buClrTx/>
              <a:buSzPct val="75000"/>
              <a:buFont typeface="Wingdings" panose="05000000000000000000" pitchFamily="2" charset="2"/>
              <a:buChar char="Ø"/>
            </a:pPr>
            <a:r>
              <a:rPr lang="en-US" altLang="en-US" sz="2000" dirty="0"/>
              <a:t>Designed to be remotely operated</a:t>
            </a:r>
          </a:p>
          <a:p>
            <a:pPr>
              <a:buClrTx/>
              <a:buSzPct val="75000"/>
              <a:buFont typeface="Wingdings" panose="05000000000000000000" pitchFamily="2" charset="2"/>
              <a:buChar char="Ø"/>
            </a:pPr>
            <a:r>
              <a:rPr lang="en-US" altLang="en-US" sz="2000" dirty="0"/>
              <a:t>Positioned out of the lane of traffic</a:t>
            </a:r>
          </a:p>
          <a:p>
            <a:pPr lvl="1">
              <a:buSzPct val="75000"/>
              <a:buFont typeface="Arial" panose="020B0604020202020204" pitchFamily="34" charset="0"/>
              <a:buChar char="•"/>
            </a:pPr>
            <a:r>
              <a:rPr lang="en-US" altLang="en-US" sz="1600" dirty="0"/>
              <a:t>Red/Yellow Lens AFAD shall alternately display a steadily illuminated CIRCULAR RED lens and a flashing CIRCULAR YELLOW lens</a:t>
            </a:r>
          </a:p>
          <a:p>
            <a:pPr lvl="1">
              <a:buSzPct val="75000"/>
              <a:buFont typeface="Arial" panose="020B0604020202020204" pitchFamily="34" charset="0"/>
              <a:buChar char="•"/>
            </a:pPr>
            <a:r>
              <a:rPr lang="en-US" altLang="en-US" sz="1600" dirty="0"/>
              <a:t>Red/Yellow Lens AFAD shall include a gate arm</a:t>
            </a:r>
          </a:p>
          <a:p>
            <a:pPr>
              <a:buClrTx/>
              <a:buSzPct val="75000"/>
              <a:buFont typeface="Wingdings" panose="05000000000000000000" pitchFamily="2" charset="2"/>
              <a:buChar char="Ø"/>
            </a:pPr>
            <a:endParaRPr lang="en-US" altLang="en-US" sz="2000" b="1" dirty="0"/>
          </a:p>
          <a:p>
            <a:pPr>
              <a:buClrTx/>
              <a:buSzPct val="75000"/>
              <a:buFont typeface="Wingdings" panose="05000000000000000000" pitchFamily="2" charset="2"/>
              <a:buChar char="Ø"/>
            </a:pPr>
            <a:endParaRPr lang="en-US" altLang="en-US" sz="2000" b="1" dirty="0"/>
          </a:p>
          <a:p>
            <a:pPr>
              <a:buClrTx/>
              <a:buSzPct val="75000"/>
              <a:buFont typeface="Wingdings" panose="05000000000000000000" pitchFamily="2" charset="2"/>
              <a:buChar char="Ø"/>
            </a:pPr>
            <a:endParaRPr lang="en-US" altLang="en-US" sz="2000" b="1" dirty="0"/>
          </a:p>
        </p:txBody>
      </p:sp>
      <p:pic>
        <p:nvPicPr>
          <p:cNvPr id="942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905724"/>
            <a:ext cx="4419599" cy="2852086"/>
          </a:xfrm>
          <a:prstGeom prst="rect">
            <a:avLst/>
          </a:prstGeom>
          <a:noFill/>
          <a:ln>
            <a:noFill/>
          </a:ln>
          <a:effectLst>
            <a:outerShdw dist="35921" dir="2700000" algn="ctr" rotWithShape="0">
              <a:schemeClr val="bg2"/>
            </a:outerShdw>
            <a:softEdge rad="279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79877" name="Picture 5"/>
          <p:cNvPicPr>
            <a:picLocks noChangeAspect="1" noChangeArrowheads="1"/>
          </p:cNvPicPr>
          <p:nvPr/>
        </p:nvPicPr>
        <p:blipFill>
          <a:blip r:embed="rId4"/>
          <a:srcRect/>
          <a:stretch>
            <a:fillRect/>
          </a:stretch>
        </p:blipFill>
        <p:spPr bwMode="auto">
          <a:xfrm>
            <a:off x="136525" y="1602309"/>
            <a:ext cx="4572000" cy="2699934"/>
          </a:xfrm>
          <a:prstGeom prst="rect">
            <a:avLst/>
          </a:prstGeom>
          <a:noFill/>
          <a:ln>
            <a:noFill/>
          </a:ln>
          <a:effectLst>
            <a:outerShdw blurRad="50800" dist="50800" dir="5400000" algn="ctr" rotWithShape="0">
              <a:schemeClr val="bg1"/>
            </a:outerShdw>
            <a:softEdge rad="190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bg2"/>
                </a:solidFill>
                <a:prstDash val="solid"/>
                <a:miter lim="800000"/>
                <a:headEnd/>
                <a:tailEnd/>
              </a14:hiddenLine>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382963"/>
            <a:ext cx="3603625" cy="347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C:\Users\anderb3\Desktop\Back to Basics Video Project\Safety Logo\B2B_Metal Logo ligh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25562"/>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670291"/>
            <a:ext cx="3617167" cy="20272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670291"/>
            <a:ext cx="3511522" cy="20729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014" y="3436106"/>
            <a:ext cx="3157538" cy="2298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505200"/>
            <a:ext cx="3511522" cy="2298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77442" y="2870532"/>
            <a:ext cx="3297698" cy="461665"/>
          </a:xfrm>
          <a:prstGeom prst="rect">
            <a:avLst/>
          </a:prstGeom>
          <a:noFill/>
        </p:spPr>
        <p:txBody>
          <a:bodyPr wrap="none" rtlCol="0">
            <a:spAutoFit/>
          </a:bodyPr>
          <a:lstStyle/>
          <a:p>
            <a:r>
              <a:rPr lang="en-US" sz="2400" dirty="0">
                <a:solidFill>
                  <a:schemeClr val="tx1">
                    <a:lumMod val="75000"/>
                    <a:lumOff val="25000"/>
                  </a:schemeClr>
                </a:solidFill>
                <a:latin typeface="Impact" panose="020B0806030902050204" pitchFamily="34" charset="0"/>
              </a:rPr>
              <a:t>Long-term Rumble Strips</a:t>
            </a:r>
          </a:p>
        </p:txBody>
      </p:sp>
      <p:sp>
        <p:nvSpPr>
          <p:cNvPr id="10" name="TextBox 9"/>
          <p:cNvSpPr txBox="1"/>
          <p:nvPr/>
        </p:nvSpPr>
        <p:spPr>
          <a:xfrm>
            <a:off x="2857494" y="64087"/>
            <a:ext cx="3429012" cy="461665"/>
          </a:xfrm>
          <a:prstGeom prst="rect">
            <a:avLst/>
          </a:prstGeom>
          <a:noFill/>
        </p:spPr>
        <p:txBody>
          <a:bodyPr wrap="square" rtlCol="0">
            <a:spAutoFit/>
          </a:bodyPr>
          <a:lstStyle/>
          <a:p>
            <a:r>
              <a:rPr lang="en-US" sz="2400" dirty="0">
                <a:solidFill>
                  <a:schemeClr val="tx1">
                    <a:lumMod val="75000"/>
                    <a:lumOff val="25000"/>
                  </a:schemeClr>
                </a:solidFill>
                <a:latin typeface="Impact" panose="020B0806030902050204" pitchFamily="34" charset="0"/>
              </a:rPr>
              <a:t>Short-term Rumble Strips</a:t>
            </a:r>
          </a:p>
        </p:txBody>
      </p:sp>
      <p:sp>
        <p:nvSpPr>
          <p:cNvPr id="2" name="TextBox 1"/>
          <p:cNvSpPr txBox="1"/>
          <p:nvPr/>
        </p:nvSpPr>
        <p:spPr>
          <a:xfrm>
            <a:off x="2287891" y="5907809"/>
            <a:ext cx="4876800" cy="369332"/>
          </a:xfrm>
          <a:prstGeom prst="rect">
            <a:avLst/>
          </a:prstGeom>
          <a:noFill/>
        </p:spPr>
        <p:txBody>
          <a:bodyPr wrap="square" rtlCol="0">
            <a:spAutoFit/>
          </a:bodyPr>
          <a:lstStyle/>
          <a:p>
            <a:r>
              <a:rPr lang="en-US" dirty="0">
                <a:solidFill>
                  <a:schemeClr val="tx1">
                    <a:lumMod val="75000"/>
                    <a:lumOff val="25000"/>
                  </a:schemeClr>
                </a:solidFill>
              </a:rPr>
              <a:t>616.6.87 Temporary Rumble Strips (</a:t>
            </a:r>
            <a:r>
              <a:rPr lang="en-US" dirty="0">
                <a:solidFill>
                  <a:srgbClr val="0000FF"/>
                </a:solidFill>
              </a:rPr>
              <a:t>MUTCD 6F.87</a:t>
            </a:r>
            <a:r>
              <a:rPr lang="en-US" dirty="0">
                <a:solidFill>
                  <a:schemeClr val="tx1">
                    <a:lumMod val="75000"/>
                    <a:lumOff val="25000"/>
                  </a:schemeClr>
                </a:solidFill>
              </a:rPr>
              <a:t>)</a:t>
            </a:r>
          </a:p>
        </p:txBody>
      </p:sp>
      <p:pic>
        <p:nvPicPr>
          <p:cNvPr id="11" name="Picture 4" descr="C:\Users\anderb3\Desktop\Back to Basics Video Project\Safety Logo\B2B_Metal Logo ligh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5212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descr="Large confetti"/>
          <p:cNvSpPr>
            <a:spLocks noGrp="1" noChangeArrowheads="1"/>
          </p:cNvSpPr>
          <p:nvPr>
            <p:ph type="ctrTitle" idx="4294967295"/>
          </p:nvPr>
        </p:nvSpPr>
        <p:spPr>
          <a:xfrm>
            <a:off x="1828800" y="304800"/>
            <a:ext cx="5486400" cy="838200"/>
          </a:xfrm>
        </p:spPr>
        <p:txBody>
          <a:bodyPr>
            <a:normAutofit/>
          </a:bodyPr>
          <a:lstStyle/>
          <a:p>
            <a:pPr algn="ctr" fontAlgn="auto">
              <a:spcAft>
                <a:spcPts val="0"/>
              </a:spcAft>
              <a:defRPr/>
            </a:pPr>
            <a:r>
              <a:rPr lang="en-US" altLang="en-US" sz="4400" dirty="0">
                <a:effectLst/>
                <a:latin typeface="Impact" panose="020B0806030902050204" pitchFamily="34" charset="0"/>
              </a:rPr>
              <a:t>Work Zone Inspections</a:t>
            </a:r>
          </a:p>
        </p:txBody>
      </p:sp>
      <p:sp>
        <p:nvSpPr>
          <p:cNvPr id="4" name="Rectangle 5"/>
          <p:cNvSpPr txBox="1">
            <a:spLocks noChangeArrowheads="1"/>
          </p:cNvSpPr>
          <p:nvPr/>
        </p:nvSpPr>
        <p:spPr>
          <a:xfrm>
            <a:off x="952500" y="1912937"/>
            <a:ext cx="7239000" cy="4525963"/>
          </a:xfrm>
          <a:prstGeom prst="rect">
            <a:avLst/>
          </a:prstGeom>
        </p:spPr>
        <p:txBody>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50000"/>
              </a:lnSpc>
              <a:buClrTx/>
              <a:buFont typeface="Wingdings" panose="05000000000000000000" pitchFamily="2" charset="2"/>
              <a:buChar char="Ø"/>
            </a:pPr>
            <a:r>
              <a:rPr lang="en-US" dirty="0"/>
              <a:t>Drive through your work zone once it is set up</a:t>
            </a:r>
          </a:p>
          <a:p>
            <a:pPr>
              <a:lnSpc>
                <a:spcPct val="150000"/>
              </a:lnSpc>
              <a:buClrTx/>
              <a:buFont typeface="Wingdings" panose="05000000000000000000" pitchFamily="2" charset="2"/>
              <a:buChar char="Ø"/>
            </a:pPr>
            <a:r>
              <a:rPr lang="en-US" dirty="0"/>
              <a:t>Monitor compliance</a:t>
            </a:r>
          </a:p>
          <a:p>
            <a:pPr>
              <a:lnSpc>
                <a:spcPct val="150000"/>
              </a:lnSpc>
              <a:buClrTx/>
              <a:buFont typeface="Wingdings" panose="05000000000000000000" pitchFamily="2" charset="2"/>
              <a:buChar char="Ø"/>
            </a:pPr>
            <a:r>
              <a:rPr lang="en-US" dirty="0"/>
              <a:t>Identify deficiencies</a:t>
            </a:r>
          </a:p>
          <a:p>
            <a:pPr lvl="1">
              <a:lnSpc>
                <a:spcPct val="150000"/>
              </a:lnSpc>
              <a:buClrTx/>
              <a:buFont typeface="Arial" panose="020B0604020202020204" pitchFamily="34" charset="0"/>
              <a:buChar char="•"/>
            </a:pPr>
            <a:r>
              <a:rPr lang="en-US" dirty="0"/>
              <a:t>Document deficiencies or any needed changes</a:t>
            </a:r>
          </a:p>
          <a:p>
            <a:pPr lvl="1">
              <a:lnSpc>
                <a:spcPct val="150000"/>
              </a:lnSpc>
              <a:buClrTx/>
              <a:buFont typeface="Arial" panose="020B0604020202020204" pitchFamily="34" charset="0"/>
              <a:buChar char="•"/>
            </a:pPr>
            <a:r>
              <a:rPr lang="en-US" dirty="0"/>
              <a:t>Take action</a:t>
            </a:r>
          </a:p>
          <a:p>
            <a:pPr>
              <a:lnSpc>
                <a:spcPct val="150000"/>
              </a:lnSpc>
              <a:buClrTx/>
              <a:buFont typeface="Wingdings" panose="05000000000000000000" pitchFamily="2" charset="2"/>
              <a:buChar char="Ø"/>
            </a:pPr>
            <a:r>
              <a:rPr lang="en-US" dirty="0"/>
              <a:t>Photograph work zone </a:t>
            </a:r>
          </a:p>
          <a:p>
            <a:pPr lvl="1">
              <a:lnSpc>
                <a:spcPct val="150000"/>
              </a:lnSpc>
              <a:buClrTx/>
              <a:buFont typeface="Arial" panose="020B0604020202020204" pitchFamily="34" charset="0"/>
              <a:buChar char="•"/>
            </a:pPr>
            <a:r>
              <a:rPr lang="en-US" dirty="0"/>
              <a:t> Especially after an incident</a:t>
            </a:r>
          </a:p>
        </p:txBody>
      </p:sp>
      <p:pic>
        <p:nvPicPr>
          <p:cNvPr id="5"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BB046-D323-441A-8110-FA248969CE28}"/>
              </a:ext>
            </a:extLst>
          </p:cNvPr>
          <p:cNvSpPr txBox="1"/>
          <p:nvPr/>
        </p:nvSpPr>
        <p:spPr>
          <a:xfrm>
            <a:off x="2857500" y="1204803"/>
            <a:ext cx="3429000" cy="646331"/>
          </a:xfrm>
          <a:prstGeom prst="rect">
            <a:avLst/>
          </a:prstGeom>
          <a:noFill/>
        </p:spPr>
        <p:txBody>
          <a:bodyPr wrap="square" rtlCol="0">
            <a:spAutoFit/>
          </a:bodyPr>
          <a:lstStyle/>
          <a:p>
            <a:r>
              <a:rPr lang="en-US" dirty="0"/>
              <a:t>EPG 616.19 Quality Standards for Temporary Traffic Control Devices</a:t>
            </a:r>
          </a:p>
        </p:txBody>
      </p:sp>
    </p:spTree>
    <p:extLst>
      <p:ext uri="{BB962C8B-B14F-4D97-AF65-F5344CB8AC3E}">
        <p14:creationId xmlns:p14="http://schemas.microsoft.com/office/powerpoint/2010/main" val="163343815"/>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5" name="Rectangle 2" descr="Large confetti"/>
          <p:cNvSpPr>
            <a:spLocks noGrp="1" noChangeArrowheads="1"/>
          </p:cNvSpPr>
          <p:nvPr>
            <p:ph type="title"/>
          </p:nvPr>
        </p:nvSpPr>
        <p:spPr>
          <a:xfrm>
            <a:off x="2133600" y="228493"/>
            <a:ext cx="4876800" cy="1295400"/>
          </a:xfrm>
        </p:spPr>
        <p:txBody>
          <a:bodyPr>
            <a:noAutofit/>
          </a:bodyPr>
          <a:lstStyle/>
          <a:p>
            <a:pPr algn="ctr"/>
            <a:r>
              <a:rPr lang="en-US" sz="4400" dirty="0">
                <a:effectLst/>
                <a:latin typeface="Impact" panose="020B0806030902050204" pitchFamily="34" charset="0"/>
              </a:rPr>
              <a:t>Protecting Yourself </a:t>
            </a:r>
            <a:br>
              <a:rPr lang="en-US" sz="4400" dirty="0">
                <a:effectLst/>
                <a:latin typeface="Impact" panose="020B0806030902050204" pitchFamily="34" charset="0"/>
              </a:rPr>
            </a:br>
            <a:r>
              <a:rPr lang="en-US" sz="4400" dirty="0">
                <a:effectLst/>
                <a:latin typeface="Impact" panose="020B0806030902050204" pitchFamily="34" charset="0"/>
              </a:rPr>
              <a:t>And Co-workers</a:t>
            </a:r>
          </a:p>
        </p:txBody>
      </p:sp>
      <p:sp>
        <p:nvSpPr>
          <p:cNvPr id="161796" name="Rectangle 3"/>
          <p:cNvSpPr>
            <a:spLocks noGrp="1" noChangeArrowheads="1"/>
          </p:cNvSpPr>
          <p:nvPr>
            <p:ph idx="1"/>
          </p:nvPr>
        </p:nvSpPr>
        <p:spPr>
          <a:xfrm>
            <a:off x="387830" y="2819401"/>
            <a:ext cx="4724400" cy="2667000"/>
          </a:xfrm>
        </p:spPr>
        <p:txBody>
          <a:bodyPr/>
          <a:lstStyle/>
          <a:p>
            <a:pPr>
              <a:spcAft>
                <a:spcPts val="600"/>
              </a:spcAft>
              <a:buFont typeface="Wingdings" panose="05000000000000000000" pitchFamily="2" charset="2"/>
              <a:buChar char="Ø"/>
            </a:pPr>
            <a:r>
              <a:rPr lang="en-US" sz="2400" dirty="0"/>
              <a:t>Protect yourself and co-workers</a:t>
            </a:r>
          </a:p>
          <a:p>
            <a:pPr>
              <a:spcAft>
                <a:spcPts val="600"/>
              </a:spcAft>
              <a:buFont typeface="Wingdings" panose="05000000000000000000" pitchFamily="2" charset="2"/>
              <a:buChar char="Ø"/>
            </a:pPr>
            <a:r>
              <a:rPr lang="en-US" sz="2400" dirty="0"/>
              <a:t>Get vehicle and driver’s description</a:t>
            </a:r>
          </a:p>
          <a:p>
            <a:pPr lvl="0">
              <a:spcAft>
                <a:spcPts val="600"/>
              </a:spcAft>
              <a:buFont typeface="Wingdings" panose="05000000000000000000" pitchFamily="2" charset="2"/>
              <a:buChar char="Ø"/>
            </a:pPr>
            <a:r>
              <a:rPr lang="en-US" sz="2400" dirty="0"/>
              <a:t>Do not leave your post</a:t>
            </a:r>
          </a:p>
          <a:p>
            <a:pPr>
              <a:spcAft>
                <a:spcPts val="600"/>
              </a:spcAft>
              <a:buFont typeface="Wingdings" panose="05000000000000000000" pitchFamily="2" charset="2"/>
              <a:buChar char="Ø"/>
            </a:pPr>
            <a:r>
              <a:rPr lang="en-US" sz="2400" dirty="0"/>
              <a:t>Stay focused and alert</a:t>
            </a:r>
          </a:p>
        </p:txBody>
      </p:sp>
      <p:sp>
        <p:nvSpPr>
          <p:cNvPr id="161797" name="TextBox 1"/>
          <p:cNvSpPr txBox="1">
            <a:spLocks noChangeArrowheads="1"/>
          </p:cNvSpPr>
          <p:nvPr/>
        </p:nvSpPr>
        <p:spPr bwMode="auto">
          <a:xfrm>
            <a:off x="304800" y="2212657"/>
            <a:ext cx="48074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sz="2600" b="1" dirty="0">
                <a:solidFill>
                  <a:srgbClr val="FF0000"/>
                </a:solidFill>
                <a:latin typeface="+mn-lt"/>
              </a:rPr>
              <a:t>In the event of an incident</a:t>
            </a:r>
          </a:p>
        </p:txBody>
      </p:sp>
      <p:pic>
        <p:nvPicPr>
          <p:cNvPr id="6"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6839B5-64DF-49B6-8B28-B225B434D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9674" y="3333491"/>
            <a:ext cx="4048125" cy="3034646"/>
          </a:xfrm>
          <a:prstGeom prst="rect">
            <a:avLst/>
          </a:prstGeom>
          <a:ln>
            <a:noFill/>
          </a:ln>
          <a:effectLst>
            <a:softEdge rad="112500"/>
          </a:effectLst>
        </p:spPr>
      </p:pic>
    </p:spTree>
    <p:extLst>
      <p:ext uri="{BB962C8B-B14F-4D97-AF65-F5344CB8AC3E}">
        <p14:creationId xmlns:p14="http://schemas.microsoft.com/office/powerpoint/2010/main" val="167075239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2693A-826C-46F4-AB30-5FE15F983C02}"/>
              </a:ext>
            </a:extLst>
          </p:cNvPr>
          <p:cNvSpPr>
            <a:spLocks noGrp="1"/>
          </p:cNvSpPr>
          <p:nvPr>
            <p:ph type="title"/>
          </p:nvPr>
        </p:nvSpPr>
        <p:spPr>
          <a:xfrm>
            <a:off x="2011680" y="228600"/>
            <a:ext cx="5120640" cy="1450757"/>
          </a:xfrm>
        </p:spPr>
        <p:txBody>
          <a:bodyPr>
            <a:normAutofit/>
          </a:bodyPr>
          <a:lstStyle/>
          <a:p>
            <a:r>
              <a:rPr lang="en-US" sz="9600" b="1" dirty="0">
                <a:solidFill>
                  <a:srgbClr val="FF0000"/>
                </a:solidFill>
              </a:rPr>
              <a:t>Ninth quiz</a:t>
            </a:r>
          </a:p>
        </p:txBody>
      </p:sp>
      <p:sp>
        <p:nvSpPr>
          <p:cNvPr id="3" name="Slide Number Placeholder 2">
            <a:extLst>
              <a:ext uri="{FF2B5EF4-FFF2-40B4-BE49-F238E27FC236}">
                <a16:creationId xmlns:a16="http://schemas.microsoft.com/office/drawing/2014/main" id="{0F57DC4A-2DBF-4665-A56E-A7CEAB570F4A}"/>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77</a:t>
            </a:fld>
            <a:endParaRPr lang="en-US" dirty="0">
              <a:solidFill>
                <a:prstClr val="white"/>
              </a:solidFill>
            </a:endParaRPr>
          </a:p>
        </p:txBody>
      </p:sp>
      <p:sp>
        <p:nvSpPr>
          <p:cNvPr id="5" name="TextBox 4">
            <a:extLst>
              <a:ext uri="{FF2B5EF4-FFF2-40B4-BE49-F238E27FC236}">
                <a16:creationId xmlns:a16="http://schemas.microsoft.com/office/drawing/2014/main" id="{D62975E8-9B88-4804-B2C3-9CEEEFFA7BC4}"/>
              </a:ext>
            </a:extLst>
          </p:cNvPr>
          <p:cNvSpPr txBox="1"/>
          <p:nvPr/>
        </p:nvSpPr>
        <p:spPr>
          <a:xfrm>
            <a:off x="228600" y="1828800"/>
            <a:ext cx="8686800" cy="3970318"/>
          </a:xfrm>
          <a:prstGeom prst="rect">
            <a:avLst/>
          </a:prstGeom>
          <a:noFill/>
        </p:spPr>
        <p:txBody>
          <a:bodyPr wrap="square" rtlCol="0">
            <a:spAutoFit/>
          </a:bodyPr>
          <a:lstStyle/>
          <a:p>
            <a:r>
              <a:rPr lang="en-US" dirty="0"/>
              <a:t>What are the additional considerations that can be used to advance a flagging operation? (select all that apply)</a:t>
            </a:r>
          </a:p>
          <a:p>
            <a:pPr marL="285750" indent="-285750">
              <a:buFont typeface="Wingdings" panose="05000000000000000000" pitchFamily="2" charset="2"/>
              <a:buChar char="§"/>
            </a:pPr>
            <a:r>
              <a:rPr lang="en-US" dirty="0">
                <a:solidFill>
                  <a:srgbClr val="FF0000"/>
                </a:solidFill>
              </a:rPr>
              <a:t>LED STOP/SLOW paddle</a:t>
            </a:r>
            <a:r>
              <a:rPr lang="en-US" dirty="0"/>
              <a:t>			▪ Stop sign</a:t>
            </a:r>
          </a:p>
          <a:p>
            <a:pPr marL="285750" indent="-285750">
              <a:buFont typeface="Wingdings" panose="05000000000000000000" pitchFamily="2" charset="2"/>
              <a:buChar char="§"/>
            </a:pPr>
            <a:r>
              <a:rPr lang="en-US" dirty="0">
                <a:solidFill>
                  <a:srgbClr val="FF0000"/>
                </a:solidFill>
              </a:rPr>
              <a:t>AFAD</a:t>
            </a:r>
            <a:r>
              <a:rPr lang="en-US" dirty="0"/>
              <a:t>					▪ Paddle cart</a:t>
            </a:r>
          </a:p>
          <a:p>
            <a:pPr marL="285750" indent="-285750">
              <a:buFont typeface="Wingdings" panose="05000000000000000000" pitchFamily="2" charset="2"/>
              <a:buChar char="§"/>
            </a:pPr>
            <a:r>
              <a:rPr lang="en-US" dirty="0">
                <a:solidFill>
                  <a:srgbClr val="FF0000"/>
                </a:solidFill>
              </a:rPr>
              <a:t>Pilot vehicle</a:t>
            </a:r>
          </a:p>
          <a:p>
            <a:pPr marL="285750" indent="-285750">
              <a:buFont typeface="Wingdings" panose="05000000000000000000" pitchFamily="2" charset="2"/>
              <a:buChar char="§"/>
            </a:pPr>
            <a:r>
              <a:rPr lang="en-US" dirty="0">
                <a:solidFill>
                  <a:srgbClr val="FF0000"/>
                </a:solidFill>
              </a:rPr>
              <a:t>Temporary rumble strips</a:t>
            </a:r>
          </a:p>
          <a:p>
            <a:endParaRPr lang="en-US" dirty="0"/>
          </a:p>
          <a:p>
            <a:r>
              <a:rPr lang="en-US" dirty="0"/>
              <a:t>When inspecting a work zone you should _____________ and _____________ any deficiencies immediately. </a:t>
            </a:r>
          </a:p>
          <a:p>
            <a:pPr marL="342900" indent="-342900">
              <a:buAutoNum type="alphaLcPeriod"/>
            </a:pPr>
            <a:r>
              <a:rPr lang="en-US" dirty="0"/>
              <a:t>Look at, move	b. </a:t>
            </a:r>
            <a:r>
              <a:rPr lang="en-US" dirty="0">
                <a:solidFill>
                  <a:srgbClr val="FF0000"/>
                </a:solidFill>
              </a:rPr>
              <a:t>document, correct</a:t>
            </a:r>
            <a:r>
              <a:rPr lang="en-US" dirty="0"/>
              <a:t>	c. certify, photograph	d. leave alone, move on from</a:t>
            </a:r>
          </a:p>
          <a:p>
            <a:endParaRPr lang="en-US" dirty="0"/>
          </a:p>
          <a:p>
            <a:r>
              <a:rPr lang="en-US" dirty="0"/>
              <a:t>Flaggers shall _________ leave their post.</a:t>
            </a:r>
          </a:p>
          <a:p>
            <a:r>
              <a:rPr lang="en-US" dirty="0"/>
              <a:t>a. Always		b. sometimes	c. </a:t>
            </a:r>
            <a:r>
              <a:rPr lang="en-US" dirty="0">
                <a:solidFill>
                  <a:srgbClr val="FF0000"/>
                </a:solidFill>
              </a:rPr>
              <a:t>never</a:t>
            </a:r>
            <a:r>
              <a:rPr lang="en-US" dirty="0"/>
              <a:t>		d. randomly </a:t>
            </a:r>
          </a:p>
        </p:txBody>
      </p:sp>
    </p:spTree>
    <p:extLst>
      <p:ext uri="{BB962C8B-B14F-4D97-AF65-F5344CB8AC3E}">
        <p14:creationId xmlns:p14="http://schemas.microsoft.com/office/powerpoint/2010/main" val="15041876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engelc\AppData\Local\Temp\notesC9812B\~20040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393"/>
            <a:ext cx="9144000" cy="830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308029"/>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nderb3\Desktop\Flagger Recert\1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199"/>
            <a:ext cx="9144000" cy="3390899"/>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pic>
        <p:nvPicPr>
          <p:cNvPr id="7" name="Picture 4" descr="C:\Users\anderb3\Desktop\Back to Basics Video Project\Safety Logo\B2B_Metal Logo ligh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02846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descr="Large confetti"/>
          <p:cNvSpPr>
            <a:spLocks noGrp="1"/>
          </p:cNvSpPr>
          <p:nvPr>
            <p:ph type="title"/>
          </p:nvPr>
        </p:nvSpPr>
        <p:spPr>
          <a:xfrm>
            <a:off x="342900" y="228600"/>
            <a:ext cx="8458200" cy="1371600"/>
          </a:xfrm>
        </p:spPr>
        <p:txBody>
          <a:bodyPr>
            <a:noAutofit/>
          </a:bodyPr>
          <a:lstStyle/>
          <a:p>
            <a:pPr algn="ctr" fontAlgn="auto">
              <a:spcAft>
                <a:spcPts val="0"/>
              </a:spcAft>
              <a:defRPr/>
            </a:pPr>
            <a:r>
              <a:rPr lang="en-US" altLang="en-US" sz="4400" dirty="0">
                <a:effectLst/>
                <a:latin typeface="Impact" panose="020B0806030902050204" pitchFamily="34" charset="0"/>
              </a:rPr>
              <a:t>MISSOURI STANDARD SPECIFICATIONS</a:t>
            </a:r>
            <a:br>
              <a:rPr lang="en-US" altLang="en-US" sz="4400" dirty="0">
                <a:effectLst/>
                <a:latin typeface="Impact" panose="020B0806030902050204" pitchFamily="34" charset="0"/>
              </a:rPr>
            </a:br>
            <a:r>
              <a:rPr lang="en-US" altLang="en-US" sz="4400" dirty="0">
                <a:effectLst/>
                <a:latin typeface="Impact" panose="020B0806030902050204" pitchFamily="34" charset="0"/>
              </a:rPr>
              <a:t>FOR HIGHWAY CONSTRUCTION</a:t>
            </a:r>
          </a:p>
        </p:txBody>
      </p:sp>
      <p:sp>
        <p:nvSpPr>
          <p:cNvPr id="27650" name="Content Placeholder 2"/>
          <p:cNvSpPr>
            <a:spLocks noGrp="1"/>
          </p:cNvSpPr>
          <p:nvPr>
            <p:ph idx="1"/>
          </p:nvPr>
        </p:nvSpPr>
        <p:spPr>
          <a:xfrm>
            <a:off x="685800" y="2156894"/>
            <a:ext cx="7772400" cy="3405706"/>
          </a:xfrm>
        </p:spPr>
        <p:txBody>
          <a:bodyPr>
            <a:normAutofit/>
          </a:bodyPr>
          <a:lstStyle/>
          <a:p>
            <a:pPr marL="109728" indent="0">
              <a:buClrTx/>
              <a:buSzPct val="71000"/>
              <a:buNone/>
            </a:pPr>
            <a:r>
              <a:rPr lang="en-US" altLang="en-US" b="1" dirty="0"/>
              <a:t>Specification 616.4.3 </a:t>
            </a:r>
          </a:p>
          <a:p>
            <a:pPr>
              <a:buClrTx/>
              <a:buSzPct val="71000"/>
              <a:buFont typeface="Wingdings" panose="05000000000000000000" pitchFamily="2" charset="2"/>
              <a:buChar char="Ø"/>
            </a:pPr>
            <a:r>
              <a:rPr lang="en-US" altLang="en-US" sz="2400" dirty="0"/>
              <a:t>Each flagger, automated flagger assistance devices (AFAD) operator, portable signal flagging device (PSFD) operator and pilot vehicle operator shall maintain a valid flagger certification card that certifies the individual has been trained by a qualified person as defined by the Occupational Safety &amp; Health Administration, in the principles and procedures of flagging in accordance with Chapter 6 of the MUTCD.  </a:t>
            </a:r>
          </a:p>
          <a:p>
            <a:pPr lvl="2">
              <a:buClrTx/>
              <a:buSzPct val="71000"/>
              <a:buFont typeface="Arial" panose="020B0604020202020204" pitchFamily="34" charset="0"/>
              <a:buChar char="•"/>
            </a:pPr>
            <a:r>
              <a:rPr lang="en-US" altLang="en-US" sz="2200" dirty="0"/>
              <a:t>4 yr. expiration</a:t>
            </a:r>
          </a:p>
          <a:p>
            <a:pPr marL="0" indent="0">
              <a:buClrTx/>
              <a:buSzPct val="71000"/>
              <a:buNone/>
            </a:pPr>
            <a:endParaRPr lang="en-US" altLang="en-US" dirty="0"/>
          </a:p>
        </p:txBody>
      </p:sp>
      <p:pic>
        <p:nvPicPr>
          <p:cNvPr id="4"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974398"/>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sharepoint\DavWWWRoot\systemdelivery\TR\mo\travinfoitsworkzonemanagment\workzones\Shared Documents\District Work Zone Review\SE Review\Willow Springs - Pictures\P903010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400" y="-19050"/>
            <a:ext cx="9169400" cy="6877050"/>
          </a:xfrm>
          <a:noFill/>
        </p:spPr>
      </p:pic>
    </p:spTree>
    <p:extLst>
      <p:ext uri="{BB962C8B-B14F-4D97-AF65-F5344CB8AC3E}">
        <p14:creationId xmlns:p14="http://schemas.microsoft.com/office/powerpoint/2010/main" val="3993608558"/>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sharepoint\DavWWWRoot\systemdelivery\TR\mo\travinfoitsworkzonemanagment\workzones\Shared Documents\District Work Zone Review\SE Review\Sikeston - Pictures\IMG_017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400" y="-19050"/>
            <a:ext cx="9169400" cy="6877050"/>
          </a:xfrm>
          <a:noFill/>
        </p:spPr>
      </p:pic>
    </p:spTree>
    <p:extLst>
      <p:ext uri="{BB962C8B-B14F-4D97-AF65-F5344CB8AC3E}">
        <p14:creationId xmlns:p14="http://schemas.microsoft.com/office/powerpoint/2010/main" val="1918502381"/>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a:noFill/>
          <a:effectLst>
            <a:prstShdw prst="shdw17" dist="17961" dir="2700000">
              <a:srgbClr val="007A5C"/>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551557"/>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3"/>
          <p:cNvSpPr>
            <a:spLocks noGrp="1"/>
          </p:cNvSpPr>
          <p:nvPr>
            <p:ph type="sldNum" sz="quarter" idx="12"/>
          </p:nvPr>
        </p:nvSpPr>
        <p:spPr bwMode="auto">
          <a:xfrm>
            <a:off x="6553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C91A048-6CFD-4FDF-9D01-F0A0B17F63F4}" type="slidenum">
              <a:rPr lang="en-US" altLang="en-US" sz="1400"/>
              <a:pPr eaLnBrk="1" hangingPunct="1"/>
              <a:t>83</a:t>
            </a:fld>
            <a:endParaRPr lang="en-US" altLang="en-US" sz="1400" dirty="0"/>
          </a:p>
        </p:txBody>
      </p:sp>
      <p:pic>
        <p:nvPicPr>
          <p:cNvPr id="92164" name="Picture 4" descr="C:\Users\anderb3\Desktop\Flagger Recert\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380999"/>
            <a:ext cx="9115425" cy="5629275"/>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pic>
        <p:nvPicPr>
          <p:cNvPr id="4" name="Picture 4" descr="C:\Users\anderb3\Desktop\Back to Basics Video Project\Safety Logo\B2B_Metal Logo ligh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4258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3"/>
          <p:cNvSpPr>
            <a:spLocks noGrp="1"/>
          </p:cNvSpPr>
          <p:nvPr>
            <p:ph type="sldNum" sz="quarter" idx="12"/>
          </p:nvPr>
        </p:nvSpPr>
        <p:spPr bwMode="auto">
          <a:xfrm>
            <a:off x="6553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A9735A8-179F-45C0-A3DB-1AFB25660D6C}" type="slidenum">
              <a:rPr lang="en-US" altLang="en-US" sz="1400"/>
              <a:pPr eaLnBrk="1" hangingPunct="1"/>
              <a:t>84</a:t>
            </a:fld>
            <a:endParaRPr lang="en-US" altLang="en-US" sz="1400" dirty="0"/>
          </a:p>
        </p:txBody>
      </p:sp>
      <p:pic>
        <p:nvPicPr>
          <p:cNvPr id="376834" name="Picture 2"/>
          <p:cNvPicPr>
            <a:picLocks noChangeAspect="1" noChangeArrowheads="1"/>
          </p:cNvPicPr>
          <p:nvPr/>
        </p:nvPicPr>
        <p:blipFill>
          <a:blip r:embed="rId3"/>
          <a:srcRect/>
          <a:stretch>
            <a:fillRect/>
          </a:stretch>
        </p:blipFill>
        <p:spPr bwMode="auto">
          <a:xfrm>
            <a:off x="-23813" y="0"/>
            <a:ext cx="9167813" cy="68580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26351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3"/>
          <p:cNvSpPr>
            <a:spLocks noGrp="1"/>
          </p:cNvSpPr>
          <p:nvPr>
            <p:ph type="sldNum" sz="quarter" idx="12"/>
          </p:nvPr>
        </p:nvSpPr>
        <p:spPr bwMode="auto">
          <a:xfrm>
            <a:off x="6553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7C72F4-5546-497B-84FA-04194732E594}" type="slidenum">
              <a:rPr lang="en-US" altLang="en-US" sz="1400"/>
              <a:pPr eaLnBrk="1" hangingPunct="1"/>
              <a:t>85</a:t>
            </a:fld>
            <a:endParaRPr lang="en-US" altLang="en-US" sz="1400" dirty="0"/>
          </a:p>
        </p:txBody>
      </p:sp>
      <p:pic>
        <p:nvPicPr>
          <p:cNvPr id="1085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4805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descr="Large confetti"/>
          <p:cNvSpPr>
            <a:spLocks noGrp="1"/>
          </p:cNvSpPr>
          <p:nvPr>
            <p:ph type="title"/>
          </p:nvPr>
        </p:nvSpPr>
        <p:spPr/>
        <p:txBody>
          <a:bodyPr/>
          <a:lstStyle/>
          <a:p>
            <a:pPr fontAlgn="auto">
              <a:spcAft>
                <a:spcPts val="0"/>
              </a:spcAft>
              <a:defRPr/>
            </a:pPr>
            <a:endParaRPr lang="en-US" altLang="en-US" dirty="0"/>
          </a:p>
        </p:txBody>
      </p:sp>
      <p:sp>
        <p:nvSpPr>
          <p:cNvPr id="109570" name="Content Placeholder 2"/>
          <p:cNvSpPr>
            <a:spLocks noGrp="1"/>
          </p:cNvSpPr>
          <p:nvPr>
            <p:ph idx="1"/>
          </p:nvPr>
        </p:nvSpPr>
        <p:spPr/>
        <p:txBody>
          <a:bodyPr/>
          <a:lstStyle/>
          <a:p>
            <a:endParaRPr lang="en-US" altLang="en-US" dirty="0"/>
          </a:p>
        </p:txBody>
      </p:sp>
      <p:pic>
        <p:nvPicPr>
          <p:cNvPr id="1095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62879870"/>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descr="Large confetti"/>
          <p:cNvSpPr>
            <a:spLocks noGrp="1"/>
          </p:cNvSpPr>
          <p:nvPr>
            <p:ph type="title"/>
          </p:nvPr>
        </p:nvSpPr>
        <p:spPr/>
        <p:txBody>
          <a:bodyPr/>
          <a:lstStyle/>
          <a:p>
            <a:pPr fontAlgn="auto">
              <a:spcAft>
                <a:spcPts val="0"/>
              </a:spcAft>
              <a:defRPr/>
            </a:pPr>
            <a:endParaRPr lang="en-US" altLang="en-US" dirty="0"/>
          </a:p>
        </p:txBody>
      </p:sp>
      <p:sp>
        <p:nvSpPr>
          <p:cNvPr id="110594" name="Content Placeholder 2"/>
          <p:cNvSpPr>
            <a:spLocks noGrp="1"/>
          </p:cNvSpPr>
          <p:nvPr>
            <p:ph idx="1"/>
          </p:nvPr>
        </p:nvSpPr>
        <p:spPr/>
        <p:txBody>
          <a:bodyPr/>
          <a:lstStyle/>
          <a:p>
            <a:endParaRPr lang="en-US" altLang="en-US" dirty="0"/>
          </a:p>
        </p:txBody>
      </p:sp>
      <p:pic>
        <p:nvPicPr>
          <p:cNvPr id="1105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1927258"/>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descr="Large confetti"/>
          <p:cNvSpPr>
            <a:spLocks noGrp="1"/>
          </p:cNvSpPr>
          <p:nvPr>
            <p:ph type="title"/>
          </p:nvPr>
        </p:nvSpPr>
        <p:spPr/>
        <p:txBody>
          <a:bodyPr/>
          <a:lstStyle/>
          <a:p>
            <a:pPr fontAlgn="auto">
              <a:spcAft>
                <a:spcPts val="0"/>
              </a:spcAft>
              <a:defRPr/>
            </a:pPr>
            <a:endParaRPr lang="en-US" altLang="en-US" dirty="0"/>
          </a:p>
        </p:txBody>
      </p:sp>
      <p:sp>
        <p:nvSpPr>
          <p:cNvPr id="111618" name="Content Placeholder 2"/>
          <p:cNvSpPr>
            <a:spLocks noGrp="1"/>
          </p:cNvSpPr>
          <p:nvPr>
            <p:ph idx="1"/>
          </p:nvPr>
        </p:nvSpPr>
        <p:spPr/>
        <p:txBody>
          <a:bodyPr/>
          <a:lstStyle/>
          <a:p>
            <a:endParaRPr lang="en-US" altLang="en-US" dirty="0"/>
          </a:p>
        </p:txBody>
      </p:sp>
      <p:pic>
        <p:nvPicPr>
          <p:cNvPr id="111620" name="Picture 5" descr="C:\Documents and Settings\stotls\Desktop\d8 pics\DSCN09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203351"/>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descr="Large confetti"/>
          <p:cNvSpPr>
            <a:spLocks noGrp="1"/>
          </p:cNvSpPr>
          <p:nvPr>
            <p:ph type="title"/>
          </p:nvPr>
        </p:nvSpPr>
        <p:spPr/>
        <p:txBody>
          <a:bodyPr/>
          <a:lstStyle/>
          <a:p>
            <a:pPr fontAlgn="auto">
              <a:spcAft>
                <a:spcPts val="0"/>
              </a:spcAft>
              <a:defRPr/>
            </a:pPr>
            <a:endParaRPr lang="en-US" altLang="en-US" dirty="0"/>
          </a:p>
        </p:txBody>
      </p:sp>
      <p:sp>
        <p:nvSpPr>
          <p:cNvPr id="112642" name="Content Placeholder 2"/>
          <p:cNvSpPr>
            <a:spLocks noGrp="1"/>
          </p:cNvSpPr>
          <p:nvPr>
            <p:ph idx="1"/>
          </p:nvPr>
        </p:nvSpPr>
        <p:spPr/>
        <p:txBody>
          <a:bodyPr/>
          <a:lstStyle/>
          <a:p>
            <a:endParaRPr lang="en-US" altLang="en-US" dirty="0"/>
          </a:p>
        </p:txBody>
      </p:sp>
      <p:pic>
        <p:nvPicPr>
          <p:cNvPr id="112644" name="Picture 5" descr="C:\Documents and Settings\stotls\Desktop\D8 WZ Review\DSCN09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15774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2370E-E4BA-4C4C-ABA7-89D3FBFBD9EE}"/>
              </a:ext>
            </a:extLst>
          </p:cNvPr>
          <p:cNvSpPr>
            <a:spLocks noGrp="1"/>
          </p:cNvSpPr>
          <p:nvPr>
            <p:ph type="title"/>
          </p:nvPr>
        </p:nvSpPr>
        <p:spPr>
          <a:xfrm>
            <a:off x="2305050" y="152400"/>
            <a:ext cx="4533900" cy="1447800"/>
          </a:xfrm>
        </p:spPr>
        <p:txBody>
          <a:bodyPr>
            <a:noAutofit/>
          </a:bodyPr>
          <a:lstStyle/>
          <a:p>
            <a:r>
              <a:rPr lang="en-US" sz="9600" b="1" dirty="0">
                <a:solidFill>
                  <a:srgbClr val="FF0000"/>
                </a:solidFill>
              </a:rPr>
              <a:t>First quiz</a:t>
            </a:r>
          </a:p>
        </p:txBody>
      </p:sp>
      <p:sp>
        <p:nvSpPr>
          <p:cNvPr id="4" name="Slide Number Placeholder 3">
            <a:extLst>
              <a:ext uri="{FF2B5EF4-FFF2-40B4-BE49-F238E27FC236}">
                <a16:creationId xmlns:a16="http://schemas.microsoft.com/office/drawing/2014/main" id="{3799A011-C6F5-479C-864E-AB92980E75BB}"/>
              </a:ext>
            </a:extLst>
          </p:cNvPr>
          <p:cNvSpPr>
            <a:spLocks noGrp="1"/>
          </p:cNvSpPr>
          <p:nvPr>
            <p:ph type="sldNum" sz="quarter" idx="12"/>
          </p:nvPr>
        </p:nvSpPr>
        <p:spPr/>
        <p:txBody>
          <a:bodyPr/>
          <a:lstStyle/>
          <a:p>
            <a:pPr>
              <a:defRPr/>
            </a:pPr>
            <a:fld id="{44BE781A-7ECE-4CFA-81AC-5B22FE34FDA5}" type="slidenum">
              <a:rPr lang="en-US" smtClean="0"/>
              <a:pPr>
                <a:defRPr/>
              </a:pPr>
              <a:t>9</a:t>
            </a:fld>
            <a:endParaRPr lang="en-US" dirty="0"/>
          </a:p>
        </p:txBody>
      </p:sp>
      <p:sp>
        <p:nvSpPr>
          <p:cNvPr id="3" name="TextBox 2">
            <a:extLst>
              <a:ext uri="{FF2B5EF4-FFF2-40B4-BE49-F238E27FC236}">
                <a16:creationId xmlns:a16="http://schemas.microsoft.com/office/drawing/2014/main" id="{FB6A31A2-4D6E-4057-B6D2-8CC311B59700}"/>
              </a:ext>
            </a:extLst>
          </p:cNvPr>
          <p:cNvSpPr txBox="1"/>
          <p:nvPr/>
        </p:nvSpPr>
        <p:spPr>
          <a:xfrm>
            <a:off x="342900" y="1828800"/>
            <a:ext cx="8458200" cy="4524315"/>
          </a:xfrm>
          <a:prstGeom prst="rect">
            <a:avLst/>
          </a:prstGeom>
          <a:noFill/>
        </p:spPr>
        <p:txBody>
          <a:bodyPr wrap="square" rtlCol="0">
            <a:spAutoFit/>
          </a:bodyPr>
          <a:lstStyle/>
          <a:p>
            <a:r>
              <a:rPr lang="en-US" dirty="0"/>
              <a:t>What chapter in the MUTCD talks about the minimum requirements for flaggers across the country?</a:t>
            </a:r>
          </a:p>
          <a:p>
            <a:pPr marL="342900" indent="-342900">
              <a:buAutoNum type="alphaLcPeriod"/>
            </a:pPr>
            <a:r>
              <a:rPr lang="en-US" dirty="0">
                <a:solidFill>
                  <a:srgbClr val="FF0000"/>
                </a:solidFill>
              </a:rPr>
              <a:t>6E</a:t>
            </a:r>
            <a:r>
              <a:rPr lang="en-US" dirty="0"/>
              <a:t>		b. 2C		c. 6D		d. 1B</a:t>
            </a:r>
          </a:p>
          <a:p>
            <a:pPr marL="342900" indent="-342900">
              <a:buAutoNum type="alphaLcPeriod"/>
            </a:pPr>
            <a:endParaRPr lang="en-US" dirty="0"/>
          </a:p>
          <a:p>
            <a:r>
              <a:rPr lang="en-US" dirty="0"/>
              <a:t>EPG stands for what?</a:t>
            </a:r>
          </a:p>
          <a:p>
            <a:pPr marL="342900" indent="-342900">
              <a:buAutoNum type="alphaLcPeriod"/>
            </a:pPr>
            <a:r>
              <a:rPr lang="en-US" dirty="0"/>
              <a:t>Easy Plan Guides		b. Early Planning Guidelines</a:t>
            </a:r>
          </a:p>
          <a:p>
            <a:pPr marL="342900" indent="-342900">
              <a:buAutoNum type="alphaLcPeriod" startAt="3"/>
            </a:pPr>
            <a:r>
              <a:rPr lang="en-US" dirty="0">
                <a:solidFill>
                  <a:srgbClr val="FF0000"/>
                </a:solidFill>
              </a:rPr>
              <a:t>Engineering Policy Guidelines</a:t>
            </a:r>
            <a:r>
              <a:rPr lang="en-US" dirty="0"/>
              <a:t>	d. Engineers Planning Guide</a:t>
            </a:r>
          </a:p>
          <a:p>
            <a:pPr marL="342900" indent="-342900">
              <a:buAutoNum type="alphaLcPeriod" startAt="3"/>
            </a:pPr>
            <a:endParaRPr lang="en-US" dirty="0"/>
          </a:p>
          <a:p>
            <a:r>
              <a:rPr lang="en-US" dirty="0"/>
              <a:t>What can be found in the EPG?</a:t>
            </a:r>
          </a:p>
          <a:p>
            <a:pPr marL="342900" indent="-342900">
              <a:buAutoNum type="alphaLcPeriod"/>
            </a:pPr>
            <a:r>
              <a:rPr lang="en-US" dirty="0"/>
              <a:t>Standards for MoDOT work zones		b. Reference guide to MoDOT operations</a:t>
            </a:r>
          </a:p>
          <a:p>
            <a:pPr marL="342900" indent="-342900">
              <a:buAutoNum type="alphaLcPeriod" startAt="3"/>
            </a:pPr>
            <a:r>
              <a:rPr lang="en-US" dirty="0"/>
              <a:t>Reference for temporary traffic control	d. temporary traffic control for field operations	 	e. </a:t>
            </a:r>
            <a:r>
              <a:rPr lang="en-US" dirty="0">
                <a:solidFill>
                  <a:srgbClr val="FF0000"/>
                </a:solidFill>
              </a:rPr>
              <a:t>all of the above</a:t>
            </a:r>
          </a:p>
          <a:p>
            <a:endParaRPr lang="en-US" dirty="0"/>
          </a:p>
          <a:p>
            <a:r>
              <a:rPr lang="en-US" dirty="0"/>
              <a:t>How many years is a flagger certification card valid for?</a:t>
            </a:r>
          </a:p>
          <a:p>
            <a:r>
              <a:rPr lang="en-US" dirty="0"/>
              <a:t>a. 2		b. </a:t>
            </a:r>
            <a:r>
              <a:rPr lang="en-US" dirty="0">
                <a:solidFill>
                  <a:srgbClr val="FF0000"/>
                </a:solidFill>
              </a:rPr>
              <a:t>4</a:t>
            </a:r>
            <a:r>
              <a:rPr lang="en-US" dirty="0"/>
              <a:t>		c. 6		d. 5</a:t>
            </a:r>
          </a:p>
        </p:txBody>
      </p:sp>
    </p:spTree>
    <p:extLst>
      <p:ext uri="{BB962C8B-B14F-4D97-AF65-F5344CB8AC3E}">
        <p14:creationId xmlns:p14="http://schemas.microsoft.com/office/powerpoint/2010/main" val="10289373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descr="C:\Users\smithd2\Desktop\SL District Review\Pictures\Jefferson County\P9140128.JPG"/>
          <p:cNvPicPr>
            <a:picLocks noChangeAspect="1" noChangeArrowheads="1"/>
          </p:cNvPicPr>
          <p:nvPr/>
        </p:nvPicPr>
        <p:blipFill>
          <a:blip r:embed="rId3">
            <a:extLst>
              <a:ext uri="{28A0092B-C50C-407E-A947-70E740481C1C}">
                <a14:useLocalDpi xmlns:a14="http://schemas.microsoft.com/office/drawing/2010/main" val="0"/>
              </a:ext>
            </a:extLst>
          </a:blip>
          <a:srcRect l="14323" t="40971" r="4166" b="13889"/>
          <a:stretch>
            <a:fillRect/>
          </a:stretch>
        </p:blipFill>
        <p:spPr bwMode="auto">
          <a:xfrm>
            <a:off x="891922" y="3429000"/>
            <a:ext cx="7344128" cy="3050276"/>
          </a:xfrm>
          <a:prstGeom prst="rect">
            <a:avLst/>
          </a:prstGeom>
          <a:noFill/>
          <a:ln>
            <a:noFill/>
          </a:ln>
          <a:effectLst>
            <a:softEdge rad="838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4" descr="C:\Users\anderb3\Desktop\Flagger Recert\1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922" y="307975"/>
            <a:ext cx="7375526" cy="3121025"/>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pic>
        <p:nvPicPr>
          <p:cNvPr id="4" name="Picture 4" descr="C:\Users\anderb3\Desktop\Back to Basics Video Project\Safety Logo\B2B_Metal Logo ligh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5571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55772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C:\Users\anderb3\Desktop\Flagger Recert\flagger 1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11738" cy="3792537"/>
          </a:xfrm>
          <a:prstGeom prst="rect">
            <a:avLst/>
          </a:prstGeom>
          <a:noFill/>
          <a:effectLst>
            <a:softEdge rad="419100"/>
          </a:effectLst>
          <a:extLst>
            <a:ext uri="{909E8E84-426E-40DD-AFC4-6F175D3DCCD1}">
              <a14:hiddenFill xmlns:a14="http://schemas.microsoft.com/office/drawing/2010/main">
                <a:solidFill>
                  <a:srgbClr val="FFFFFF"/>
                </a:solidFill>
              </a14:hiddenFill>
            </a:ext>
          </a:extLst>
        </p:spPr>
      </p:pic>
      <p:pic>
        <p:nvPicPr>
          <p:cNvPr id="101380" name="Picture 4" descr="C:\Users\anderb3\Desktop\Flagger Recert\flagger 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362" y="3141663"/>
            <a:ext cx="4973638" cy="3716337"/>
          </a:xfrm>
          <a:prstGeom prst="rect">
            <a:avLst/>
          </a:prstGeom>
          <a:noFill/>
          <a:effectLst>
            <a:softEdge rad="393700"/>
          </a:effectLst>
          <a:extLst>
            <a:ext uri="{909E8E84-426E-40DD-AFC4-6F175D3DCCD1}">
              <a14:hiddenFill xmlns:a14="http://schemas.microsoft.com/office/drawing/2010/main">
                <a:solidFill>
                  <a:srgbClr val="FFFFFF"/>
                </a:solidFill>
              </a14:hiddenFill>
            </a:ext>
          </a:extLst>
        </p:spPr>
      </p:pic>
      <p:pic>
        <p:nvPicPr>
          <p:cNvPr id="4" name="Picture 4" descr="C:\Users\anderb3\Desktop\Back to Basics Video Project\Safety Logo\B2B_Metal Logo light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6608"/>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350"/>
            <a:ext cx="9144000"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0697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descr="Large confetti"/>
          <p:cNvSpPr>
            <a:spLocks noGrp="1" noChangeArrowheads="1"/>
          </p:cNvSpPr>
          <p:nvPr>
            <p:ph type="title"/>
          </p:nvPr>
        </p:nvSpPr>
        <p:spPr>
          <a:xfrm>
            <a:off x="2895600" y="457200"/>
            <a:ext cx="3352800" cy="838201"/>
          </a:xfrm>
        </p:spPr>
        <p:txBody>
          <a:bodyPr>
            <a:noAutofit/>
          </a:bodyPr>
          <a:lstStyle/>
          <a:p>
            <a:pPr algn="ctr" fontAlgn="auto">
              <a:spcAft>
                <a:spcPts val="0"/>
              </a:spcAft>
              <a:defRPr/>
            </a:pPr>
            <a:r>
              <a:rPr lang="en-US" altLang="en-US" sz="4400" dirty="0">
                <a:effectLst/>
                <a:latin typeface="Impact" panose="020B0806030902050204" pitchFamily="34" charset="0"/>
              </a:rPr>
              <a:t>Let’s Review</a:t>
            </a:r>
          </a:p>
        </p:txBody>
      </p:sp>
      <p:sp>
        <p:nvSpPr>
          <p:cNvPr id="278531" name="Rectangle 3"/>
          <p:cNvSpPr>
            <a:spLocks noGrp="1" noChangeArrowheads="1"/>
          </p:cNvSpPr>
          <p:nvPr>
            <p:ph idx="1"/>
          </p:nvPr>
        </p:nvSpPr>
        <p:spPr>
          <a:xfrm>
            <a:off x="1066800" y="2057400"/>
            <a:ext cx="7772400" cy="2895600"/>
          </a:xfrm>
        </p:spPr>
        <p:txBody>
          <a:bodyPr/>
          <a:lstStyle/>
          <a:p>
            <a:pPr>
              <a:lnSpc>
                <a:spcPct val="150000"/>
              </a:lnSpc>
              <a:buClrTx/>
              <a:buSzPct val="75000"/>
              <a:buFont typeface="Wingdings" panose="05000000000000000000" pitchFamily="2" charset="2"/>
              <a:buChar char="Ø"/>
            </a:pPr>
            <a:r>
              <a:rPr lang="en-US" altLang="en-US" sz="2800" dirty="0"/>
              <a:t>Importance of proper flagger operations</a:t>
            </a:r>
          </a:p>
          <a:p>
            <a:pPr>
              <a:lnSpc>
                <a:spcPct val="150000"/>
              </a:lnSpc>
              <a:buClrTx/>
              <a:buSzPct val="75000"/>
              <a:buFont typeface="Wingdings" panose="05000000000000000000" pitchFamily="2" charset="2"/>
              <a:buChar char="Ø"/>
            </a:pPr>
            <a:r>
              <a:rPr lang="en-US" altLang="en-US" sz="2800" dirty="0"/>
              <a:t>Abilities of a good flagger</a:t>
            </a:r>
          </a:p>
          <a:p>
            <a:pPr>
              <a:lnSpc>
                <a:spcPct val="150000"/>
              </a:lnSpc>
              <a:buClrTx/>
              <a:buSzPct val="75000"/>
              <a:buFont typeface="Wingdings" panose="05000000000000000000" pitchFamily="2" charset="2"/>
              <a:buChar char="Ø"/>
            </a:pPr>
            <a:r>
              <a:rPr lang="en-US" altLang="en-US" sz="2800" dirty="0"/>
              <a:t>Proper flagging signals and procedures</a:t>
            </a:r>
          </a:p>
        </p:txBody>
      </p:sp>
      <p:pic>
        <p:nvPicPr>
          <p:cNvPr id="4" name="Picture 4" descr="C:\Users\anderb3\Desktop\Back to Basics Video Project\Safety Logo\B2B_Metal Logo ligh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892783"/>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a:xfrm>
            <a:off x="2095500" y="274323"/>
            <a:ext cx="4953000" cy="724414"/>
          </a:xfrm>
        </p:spPr>
        <p:txBody>
          <a:bodyPr>
            <a:noAutofit/>
          </a:bodyPr>
          <a:lstStyle/>
          <a:p>
            <a:pPr eaLnBrk="1" hangingPunct="1">
              <a:defRPr/>
            </a:pPr>
            <a:r>
              <a:rPr lang="en-US" sz="4400" dirty="0">
                <a:latin typeface="Impact" panose="020B0806030902050204" pitchFamily="34" charset="0"/>
              </a:rPr>
              <a:t>So We Go Home Safe</a:t>
            </a:r>
          </a:p>
        </p:txBody>
      </p:sp>
      <p:sp>
        <p:nvSpPr>
          <p:cNvPr id="113680" name="AutoShape 16" descr="data:image/jpeg;base64,/9j/4AAQSkZJRgABAQAAAQABAAD/2wBDAAkGBwgHBgkIBwgKCgkLDRYPDQwMDRsUFRAWIB0iIiAdHx8kKDQsJCYxJx8fLT0tMTU3Ojo6Iys/RD84QzQ5Ojf/2wBDAQoKCg0MDRoPDxo3JR8lNzc3Nzc3Nzc3Nzc3Nzc3Nzc3Nzc3Nzc3Nzc3Nzc3Nzc3Nzc3Nzc3Nzc3Nzc3Nzc3Nzf/wAARCADQAF0DASIAAhEBAxEB/8QAHAAAAgMBAQEBAAAAAAAAAAAABQYDBAcCAQAI/8QAPhAAAgECBQIEBAMGBAUFAAAAAQIDBBEABRIhMQZBEyJRYRRxgZEHIzIVQqGxwdEkUmLwFiUzgvFFY3Kjwv/EABkBAAMBAQEAAAAAAAAAAAAAAAECAwUABP/EACIRAAICAgICAwEBAAAAAAAAAAABAhEDIRIxE0EEIlFhUv/aAAwDAQACEQMRAD8AiqlgRA0FXHNIqhg6SHSo5ud9gR/vnEOVZnS5hLoUxzpezSwyE6Ta+4vxiJaCfNaCsSsSXwmKRtLDYlRsSCeADYgX2++B3S1Jl2V9TVMME1UQaNn/ADQunRqXkg3JHywqdtMTJipuh4jpqfw1BLnuPOf74ryRRxuH3Vla6/mHceh9sD88zxKHKYajL4/ipZ38OEAE77m5HOwGFrPKzN5II2zV0hRm8opww8JrHkA3J39bYrOcVonDHNqx2RKWQEaXQ2v/ANU3/nY/TFSaJ7oEVymq6m+7bc2Pf5Yq5bUeDl37OaOSGVoWYSyLp1FidNrsTsCNye3tiPJ51jy/SVWnZZGYxkg6RYX2v698DUgOLSdhKmqljMccrss0xsFKi39+MWopYWKliqSXNgjauB3wNyzpvMs7zNM1pZBFSMqokkhvHIlzdltudr+gPri3mGX1U8xygao5pA0fiDgC1tW3bjCPyRaovjx45QfLs7jro5UqBDJqeMEhWXYkY8OYwp4YA8PX3Zy3zNvt98KdflWa9HwzU88YWCp8kdQtirbbgW4PPPpjpczgqqClmSMx1MLhZUElo3PAa3YEG532KnYXGKNS0ThKCjK0OMLNFMjySKqK+okNYWG5NzsMGFlpHvJBTRzgmzMF12IA234wi53XV1NkMs3whuLao7XIXVbULenN/bFzoGU55kRmk1RxxzuiEgEudiTvxyB9MebPheVrj2MkscbkO9JTUlDGVgeOK/mIM+n628Q2+/p9F7N+n6OrzdszgLLWvB4bhShWdR2Pmci+wvcHbvbDcTI8REbOAO4SVgfcadCgfLCJ1bnFXNTfBUSmGoin/LnMzlja4JIvsLHjfF01GkzmpTTdgzJMrq62gaSNH+GilDRNcBiw2aw77Gxv649r6KStkRWW8cTAEWbci9r4Zf2hTpDJQTLJC8Y507sSL3IA53v6YCz1K0saszsaiTZozJ+t/Uk+wH9t95y480zQx4qxtP2Ds+aoy+lV3ii8ZWVNR2532Nva+AytXV1fTJGBK9RaCQE7aX2P8Ccdda5pJNKkVQSI42PlA3JAI1ccWv8AfFWjzKnyTPKKEGaTw5I5EZhcMCQbn2w8Yql+kc8UoqSP0JGkUEccMKqsaoFRR2A2FsRTCKN/Fk0gqP1Eb29MJ9Hm1bXiOeOOrlVlujIhVbe3a2DC0NbVLarkaOM8gOWY/wBB/HFY5W3SieV4Ulbkc5vSQ9TZLJRyALDL/wBGQ8hhw1vmP54w+Cpp8szV6euDqYZDFUDuLHt62IBHrjTOuc2r8h/Mgi00ICxq672JHB7/AOxjJswqJaypnqpReWZtRvtucc5XpoXgl9kwpP1LmlbDUQU0LSBRpV7L376eL29j3wR6J6gzDJ6Kpp6+F1DS60uNPYAiw4Gw+5wEonip6+rhp5I6hPF/LkThubEYIZYjVsTGWRkZTv8AM4nF8HoacnPTNGhqq8CSDM/EWeNS6tUAOb72ILg4S8/q/gK6WNYXm8WmLIhYAKrXB37nY+nzwxyzZjmeW1CJW5e1ToPgrR0oCFuRblr8jn5+mFHOKeo/YlPnh/LrZfIYJo2sRfZRc3Ftz748+LPjUuymWXKFJUG+gcsOcdNUtSc0lFSmpGMvnAUMbLztb1xazbJ2gkgtKrScFtdzqHcccc4z7IOss26coRQ0kFKyBy4M8JLKTzuCLjBmp/EjOdYtFlzhlDKxpWRrHkbObbg9+2LJRuy2P5Lhoo9XZf8ACZzOiziXxyAuonUGItYk7cg/1xF1TRySZ1UeGzM9DFTqfDUnULb2t6c4lp8uzHOoZ6usjrpZJZS4MSElTcHYAHuQRb1HN8DM0iqKSscTNKZ5LBjOCGNh3B39PngymTyZXNUbnkdLWU+T0clFPDJ+XrMcoIGk7gKw/SLEbEHFqfqGekp/+Y5PWwuNrQKJxf2K72+YGMqy7r/qGloo4oVy8RxqFW8LX+V/E9sXx+IHU/h6pEy5EDgMTTNcA2IP678H0wPM17IcEgz+IeY1lR0q9V+z3gp2lTxvGAMipfZtIJtvp53F+MZLNmEHgsVfU/YWxomd55U9S0a5WIGlWd9UqU4PnUeZQGvt2v8A04xSHQeVy5Y86wVySnW8dw6lowbXAYe4PpicvlR9hUUJuUVCQUSsxGvWNJtvt/TDBkkwdZdMiE2Ukqb77/bjFms6aTLJYoWpJPhmsEmNUouTa+3P1tYfXFqDKqGkkkjilOrYsCC/rbcYTzxbB0y5+G9NUy0QqIXhkgSfTPAwPnU86bEcXv3uQRthjqulqrNclrHjqoxZneKGpS1gu9gQAQL3573xY6Tkyqq6VpatKNQgkdiIrA08hJuL3FhySSTcW9sH8mr6eqL09f8AmLmFMtgiseLgi43787DY4MsKdMsmpRqqow6j6Nzqqojm37OM8FMV8RJJAGlB4sOTvYH/AM2r/wDDeYQ1s7xwOJo4TN8PBuVUm3Pba/v6Y3/pSoyaphq6ejropamKZkm0MVZXHaxAJt62tf5YE9NVWWyZhm4hy2eXMIapoahSgUm/7tvKGGxN7e+CuQFG3RmX4d5aM36jgoppWEcKK8odiDKONIIN+SBidumKifqWOm+Dqq+mp6q1XIQR+Wp0nfc7gg2Fzax3xb/adNl/XlXUUczUojkMQjc3sgdvY8Ha29rYYsl6rpKPrWWgkqaiWlqtMhKxkIk2o6tmAJUgjcdwecUUdWxL3Qg9U5J/w/mdeskAhiSZjSh7v5BcjcH0PcHF3o3Ko876jOVZ/HWJGInCGMlG8QEeQ7b281hf90HDf+IudZfU1Nbl4qV8Z4bwzzxMY41kCnyso40i9z3PoN+ej84rKfLagu+W11arKVmpXB2uSNRAFvl33xJr70grb2DOiels0p8urZhHP8fBcx08ihfE0kjYni9mF+17b3xqlDk8ldkqwZyq+OQQrKbkDte/cf0GM7zLqavbMSHmemWSRXmWE20EAX5sQdr2HN798H+lepq3MqkVKuFpySFpnqGa2/e6Ejg98d4Yq21djJqqQB6myAGkjEqsTShtTqCiO992KoBq4ABJGO+kunc0mo3r6LKofBqyH1fFjci4OCWaTVNRQ1EIVkq3Z2Bkp7ICSbEkkA9h7/xwFhm6xpA0FFUUS0qMREGRRtf0EgAP0xP46cY0JJJhjIum6bK6amy1qWKYoxkkkkUsJ21HTcfp2v3GA/S9TWNneZUsiNpDqi3BIUAEEX9ASD/3DfjBborO6+t6QM81V4srBw+rZ2fU2mxAsBYC/wAsWcmyqrXqbMIKyB2pmiM8UjCyozyjxArd/Kt7enpfGkm8cYuiKjzuNlvpLJ6WgocwpKtUaKtqGmi21FVcDY3Fhvf784V/2UelMzD0+Y18lRUL408khFyBsTta/vf1GDoos2o600mbVS5nQyP+UY1EYRSb2bjcDb+uAtXHmXTzmXL61Aht/h2cypYblRrJK34t7c48cVPlZV1xSsU84gpaPNp/g5o5UlJYgsPIxYsQfqx98fdPmnzHMKiKZoWVstnhSSNxrVx5hbnfn7YC1OYUvxzNPTqLWCiNAApA2xbyeom/aS1qKFiTUCGBZgSpHYWHN/pi0dbYrX4OmeZEM26qSnipp2ikpogXpyNVIFGn1tbY9m9LDnEdZ0rmWRhYMsr6qRJkd2WW6myi9hYbn7YM0FNT5xk1RmGaVT0ZyuMTJVU0jrbcs2teGF+xHGANT1dVV9bLPQ5vFmC00bIFamERZWK3O53I082AseDieSP35QY+JaqSOercvmqOo6hdY1O0AQEkG7iwFjxx9NsddCipp6ho5VKNR1L0dQoXUbEowPyFpfuMB+pM+qM3zJK6igSGoQBQGYuFFr/qIuxubfTbFvpWXOZcxamy6aip5p9Mk0oiOptJG5a9u/8Al74EptrYyx07RMJerYap4lOaiTxCp1BJFNjyAwG3y7YM0lV1OykVCU0rDYNIoDW9wCMaW0cchawKg/bERhUH8tVYeyY8MlY3h/pleUUXUGRZNmOVqaXLFpgJKczlZvDU3LsGI8xBPAH34w9dER1EmSU4zirFTVyr4jLGFVgeL7HzbH2+Qwtv1FLSB4njrFcNqZpEUq/y33v8jfF3p/qKlzKojVJKqWQksvhqqxlb2J/UL/a+Pe82OrctErb9DrUUsvhFRNIuq41Sn15F/W30wqZlkbVjyU0cYIbbxkYsq+m/FrjFGt62SnNhQ1yg2VWj0AEX2spfa/uPXFdusKZn0x0lesOlSDeNdTeh8/p7YMc2P/SA4titT/hwD5s0rmvwYqRLW9gzD/8AOGCi6cyHLpNcVHHK53aSokZwfezbD6Y5k6mRmnQRzxLEjMFCKWIBttcj1+eJIJ454FkniZWJ4m1BgCPbY9uL9sOs2JeybUvYTnz/AE0UlDJ4UlGy6Hg0B009xY7WxkPU9PHF1A9RR0MNPSuVMQiACKbC9h277Y0R0hnJ12QWO5BOLcOXZDLAf2jly1OgHxVSdxsDa5Ia3r74GbLjx6loMG/0yrLanxKiZa6oWnTYF3BsL3FwARftx6Y0H8O/gqTMMxzip8RYSpio0qF5j21Mbjm42vba+++JZ8qyrL6r4jJcnjifRddcjzWAPbVexwNmFfmMKy+JCiMbiNASbXsSdvXawxHz4Erspyk2N9R1Y9RNLHSTCJARoY7W/g38cT0/WsESaai+u1yUPiX+tsJc8dVTSCkZopSNKkoLLqPAElh3+mA5edlU60uQfLe5Xcjft27Xx53LHJ3ZZZaQ7z9OVlVC3h5pZme6MNxYG4tvtY6h8gOcVqWnrcoopaeCKqemYNqlMelkXnVt7g/S3bF183HjuI3sgB1PIWYXte4A39MSrnaz1KRpvE++tLA72Gx9d8ZvKT0+gWhWyvp+lzGuaevzEQqij8t2JLMbm3nPYD+OGipOWJS06UK07hpAjSFvNsL3BN78/YnnHdc1O8ExaOErpsWUBS5t6/1wjVFJWipqYYI/yEjZwO8dyDvexB27g+22KJOfvoW0hpqYx4EdNVwQyQiJAEJKsvl5NhY9++IJalQqrPUqQgsDJIBthZyzp6oz6N6qXMooZHldWR0LN5VBJC3G24FtsTjpGghpzNUZ7T6tHiBERQ37uxu2xBLD/tv321vjwWKKaWxJQ5Bn9pZen662l29JlP8AI44XNaKcx0sNVq84ZES5ue3z9f6jFAZD0vCxWbPxLYr5kkRRYt6WP7tr+hxBCmS02YZY2WVDyzioImEnmQLchbWG+3vhs78mNpoChQRzfMhGtoklSTwzqYII1ZtR9Ad9x67n2wGy8VVZXPaoVmc6pFVhHrVRv7em3qMHOpJBWf4OalEcpOsSxAFgdtraQeO4+XGIYKKbLIZaehiIewZ5XDFnawNiALlebevNt8Y6aUQ0F6uopaOJY6hYkkkTWyGSwc7Czel72+d++BNbQUFM6RQR6FK+IVEhuCxJ3Nm7WwMkqpYI45KujMgjLamFlDHsL/vbbHuL4kinmESmGniNvITDH4l7AEX253/n6YeONrphqy3R5jO2YCKR3lp/NYE6ibbG9vQ/wxerGhho1mgkt4sIVbagFIGx2/d2ve2AVXmca53DqRZKdSPCMLW0LdgSSO97m4sD8jfBHqKJ4qeCYREyOSgPiWdlJvuotcW3vt6YLxtSVgss5ZLPU0TtDPIrxDwwWZdJP+m25te9h627Y4qZ46KokEBaO6q+iMgliDvfe6nYm9rDm98CqHqSjWaKOWnjgUsSVSMkg25Cjm57fPEeZVxfMQpZUSEWXQpVyBYgMxvzvtb39MDxy5dAAvUkajO6xNmAkFrkN2HfFSjjWetp6XWsfjSqmsjZbkC9u/OPczqllqZ52VVP6iqnYWHb7Y0nKukqXJOq5qaqg+Ij/ZtPUpJKiu6OzlWCm23BG29vXGrjX1Q96A3X3S1B0/SUNTl9TO8c7GN0nIJ1Bb3BAG3thcyN9OcUR/LNp12l/Tz39sbl1I1HR5JW0wcvO9JNoEhBJIQjb74wnIqhIsxoaoWZEmR9xyAcHLGos5O0P1XQyir8QqSsrW8NQLKqnk+ose32x9mVRJT1U0rufMLDR++ewG1rbj32wSXLqmpjSpp6dxDGBHFHUFV1AC9wQf0nygbX2N8Fx+0nihvHSUJst5JFLsV2vYX1dv8AzjAuu2FQfZnC9PdRZkjzpTlITIsYE5EeoHuFNtu/8r4KplfVHTWYVsWU5elTT1DiQS7Nfkd2BH+7YemqJHppY1eUykgeJ4DILkcjfe3ex245xJ4spUGbSp7C+n67nviq+S19aGUdGa5d08s1TSzivkNSW8kaW1E3FuODewvxv77Weq6IRzSiVYo5adEYU8rliSLkeS4NyLHuL25vhnpYswyWlWqQQQKXMknxEq6mNwNAZt147dzitJB1J1JVSLRZzTrCV1mKOrLWXcBrAcX237g40PDJpSlLZHfRnVVFLR5vBPQfDtVRr5lYaoyd7ttyRt7bYjmpKph8TPUR1E83mKopUL729NsMfV/Tk+QVsVRMyuZ4CFkjZmXSB5gSRsbkEd/c4piqoqvpymjSgMM0MhSSvn3QmxJFgPl68H54Ki+gpMSpAJupUp3OmKaeKN9VtgdIPt6433PJ6eZ46pKlqhiqRvrUW0arrwV2v88Y5J01VR5/W1ErwRw0jRubBl8RmjVwqqd+GHOGqsq465qelnmqIo4l3emI1EAbDgjHuxx0LKXoflh/aTwVNbKl7MqaBYWN9j5hfvjFMmpxT5vSxvEUjaoVhFMthoLbAg9rYfMxoqPLXEYzGsnqIvNMtRKrrETYkgkXB37euBc9PLmtPDm8c/8AhqSuSF0/eUNazA237C3ywmVXFhg6HtMwinmVlneJdIW6OHAtwVFtrbD1N8RS5hHPVxR08ckjXYMGfSTawA9uQdz/ADGKbUVKlG5gmKzKqkol9z/msdyQANyP7Y4kkr4sxipaOiQoLPJKqamuN+DuduLYwI4k9Ho5jJMyRIGr3EZVQPIxNjt/vb++B75iY2IiH5dzpaplClhfkA8DAqikqZGT4uGpRacIzKkZAuGFrpa++39eb4KUmU1VcZnkSqiKyEJoMdynYk337242tthPE0mMp2Bl63p5mklqKOveVl0NFSxx1Eca33uS1he297c/LCvL1FFTaYMtoKanSKTUJDHplLgg3IBNrWtsbWOBtDVUlXWU3j1NdDTMzBzpUjyA6UXezbktvbY8HnAytlEUnxCpLPFqJd72Nr7duTvjYpkZN0GjntR48tZK7yAsbxPOdIJsbBQdwCBYceuO4+rqulpKWm2NNFN4khUJ5hudI8tgLkbWPGF5dc1DHUAqhjJDve/JuNr7H+4xHGFmqkR4pHVtvyn0yauABcG29u17Db25LYtMsU+e/C5lLDUwfGifw/CYnRIvlCqPTgAfTDjl2ZUNFTR1TZNWGfVaxCEC5sLEt64X8vhEMk8fwwdo2S1hrDtoFzcRMBt2uO+2CE9VOqgQU7KY7kL4LLdlP6SfCUg3t9rY9cZOkc4KxvPXNAafVP0qaioUBZGmkpxc29dVztbC11B1lUZ3UUlCKWHL6aOdG+HhIJNuLkEfw++K5rSyHwo3VY5N1s43LG++kWsT/L1x7PI6pqWObQWUsG16TuOd/wCfpgO2gpJDrFVtXUq3pFigbcPJU6fKBxe/BIO/t6YNtUwr4XwLo+wiVVYeY7G5INzyB6bYxenlNTUko6wgnT5QPCFrHTsSbD1P1wTXNQYqyFk8WURgp4zsQFXTbRYg3HmawFzbjkYyHglemOps1iriq4zIWq1dtK+CjEoqm/IPcWttv9MB6OsrtUsGTtJOkJAlFO1wr29iw3GmwFrDbnClk/Us+ZaaHPaqONb+KkxlRSrWsAezAi5sQSDY4Y/j6WjW1LJOgLsCAG7W7An1O/c3xKcZQfEDyK9Ix6pr0NP8OSxcP5kAGgjcgng6t/T64+RaqWnZDMFVxv6n0v8AfFONcubWZcxnDX8qpSlid/UsMW1rViax8Ygd2Sxt6842FGhNnkNPPTo6eMNLWuliQx98ePTPHGp8YgEW2v8A77Y6kzgId4H/AO62PhnMYUB6KNgNwTUBSR/TBr+BthLpx0pzK2pAwlBBZlufLYr5sEZqqKZ0CR0wJQX88diCy6r7jjb79sA63MY0qi1CIHidVJDVhQhhcfust/nidps4nhDLljuGCgutTKbgb/5u9737dsUjtHBBquB2E8XhMz7KxZAVQi9rX76R6HHkk6JHLEjQIm5AV0bUQFsdm5FiLfXAmrrszhsKykVLhkJkqnXWCd13f5e+I3zWuqw8KwrdxYsK1m7g8FyMF9HB+DpfPZlZDHVxQu6sQIyRe+1/l6YIUHQmckMTA9S1/KXbRpPre4xpGXZ7RZmCKKpCzEECMuAVt3Ftjx/HBR2OkXDE/vG+y4znl/hRNd0I2X9E1EFUZqinY6P0sJQd9iDa9hxuO+Lj5TntAwGUQs8bqCxiMQN/fVc33Pc7HDNrmcgaEDEbqdR/tj0vKDZKctYWOknn5Y88nGTtk5cW+j86JkcyyJpQltZDo+jj1Gknv2+WJqrLquGCRiXOkbLrZm7cW2PPy59MUKjOpJajXLS07Mp2spA+18TydSyzACWliNjfysy41Xy/AWD3grDceHUk/wDxY4Y6RD4CRstiYVuNdu1jf7DbA1OobEaaCAW/1E7+uCVHX1WY07NHItOqvZlAub7HYi2O5NbaCt6L5RNzci1yAWvuQbX+38fbH0Bj8UMruq/un/KBcLt9TiuKQuCHq5lZxbUDb/fOKwzynipBGaPXVCQ65dbKCALDa/PO4thlkT6OcWuwnC8bBtam5UgXUHSbD1+v0GOIGhRSssQLFC2nwb72G1rfM+2A6Z7puqUkaLe40m5BsPXvth4/Do0GYTVE61bPVRR3FHoKCxNrm5sfXbt72xzm16FV3Rd6Vymoo56DMZaRYKeSYss5j0gjSw+nO/rh/SOV5LeOFUbqAdvuMKNR1rkQhOXSZhE9OECskUTuHOokBbXGnYbja1h6YlyzqvKYDE6VKLG7eaNgwCWLG+473At/pGMucsmR24MtLGv0bF8RAdengHTqNsekOTqVueQqmwxY6brMrz6nlailDtEQJFuTpvwbm9725wVOVgnyuEHoFvf74osE66Fo/HxRWY3IJvj4RLfZRjoMbmx59sSRAMdJOPfQge6b6ao80pHqKmaeNkkKARW32B7g+uCebZZF09lXi0DGV5ahQTPYgAqb2Atv5Ri/0L4UWUy62VSZzbUefKuGqLLqDOoTFX0xqKYHUD5lGsd7ix4J9sclboLaSsyOWqqZgS9YB/pXy/yH88VCh/znGyN0H003/p8sf+oVcv8AfFeT8P8ApxrgLXKfVKi9vupxXgT5oyEw/wCrHaRyLIskbsrqbq6kgj5EY1U/htkx/RW5mPcyxG3/ANeOD+GWXH/p5tWg/wCqNG/lbHcWdyRmKRmEppsSh2HtgnBOWQ6hvzh5b8K4pF/w+dSK3/vUe38Gx9B+FOYszCHN6WTsLwOv8icI4jJnn4cZvUUZrhSSCPWEvtfjV/fGgJUdSTqJENUVbcFVABGFzp/8OM8yhpDJPQssgABSRu1+bqMPWVZXndDTeFHV0oTkKwZwPlxbDxaSFabZ/9k="/>
          <p:cNvSpPr>
            <a:spLocks noChangeAspect="1" noChangeArrowheads="1"/>
          </p:cNvSpPr>
          <p:nvPr/>
        </p:nvSpPr>
        <p:spPr bwMode="auto">
          <a:xfrm>
            <a:off x="0" y="-593725"/>
            <a:ext cx="561975" cy="1247775"/>
          </a:xfrm>
          <a:prstGeom prst="rect">
            <a:avLst/>
          </a:prstGeom>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dirty="0">
              <a:solidFill>
                <a:prstClr val="black"/>
              </a:solidFill>
              <a:latin typeface="Tahoma" pitchFamily="34" charset="0"/>
              <a:cs typeface="Arial" charset="0"/>
            </a:endParaRPr>
          </a:p>
        </p:txBody>
      </p:sp>
      <p:sp>
        <p:nvSpPr>
          <p:cNvPr id="113682" name="AutoShape 18" descr="data:image/jpeg;base64,/9j/4AAQSkZJRgABAQAAAQABAAD/2wBDAAkGBwgHBgkIBwgKCgkLDRYPDQwMDRsUFRAWIB0iIiAdHx8kKDQsJCYxJx8fLT0tMTU3Ojo6Iys/RD84QzQ5Ojf/2wBDAQoKCg0MDRoPDxo3JR8lNzc3Nzc3Nzc3Nzc3Nzc3Nzc3Nzc3Nzc3Nzc3Nzc3Nzc3Nzc3Nzc3Nzc3Nzc3Nzc3Nzf/wAARCADQAF0DASIAAhEBAxEB/8QAHAAAAgMBAQEBAAAAAAAAAAAABQYDBAcCAQAI/8QAPhAAAgECBQIEBAMGBAUFAAAAAQIDBBEABRIhMQZBEyJRYRRxgZEHIzIVQqGxwdEkUmLwFiUzgvFFY3Kjwv/EABkBAAMBAQEAAAAAAAAAAAAAAAECAwUABP/EACIRAAICAgICAwEBAAAAAAAAAAABAhEDIRIxE0EEIlFhUv/aAAwDAQACEQMRAD8AiqlgRA0FXHNIqhg6SHSo5ud9gR/vnEOVZnS5hLoUxzpezSwyE6Ta+4vxiJaCfNaCsSsSXwmKRtLDYlRsSCeADYgX2++B3S1Jl2V9TVMME1UQaNn/ADQunRqXkg3JHywqdtMTJipuh4jpqfw1BLnuPOf74ryRRxuH3Vla6/mHceh9sD88zxKHKYajL4/ipZ38OEAE77m5HOwGFrPKzN5II2zV0hRm8opww8JrHkA3J39bYrOcVonDHNqx2RKWQEaXQ2v/ANU3/nY/TFSaJ7oEVymq6m+7bc2Pf5Yq5bUeDl37OaOSGVoWYSyLp1FidNrsTsCNye3tiPJ51jy/SVWnZZGYxkg6RYX2v698DUgOLSdhKmqljMccrss0xsFKi39+MWopYWKliqSXNgjauB3wNyzpvMs7zNM1pZBFSMqokkhvHIlzdltudr+gPri3mGX1U8xygao5pA0fiDgC1tW3bjCPyRaovjx45QfLs7jro5UqBDJqeMEhWXYkY8OYwp4YA8PX3Zy3zNvt98KdflWa9HwzU88YWCp8kdQtirbbgW4PPPpjpczgqqClmSMx1MLhZUElo3PAa3YEG532KnYXGKNS0ThKCjK0OMLNFMjySKqK+okNYWG5NzsMGFlpHvJBTRzgmzMF12IA234wi53XV1NkMs3whuLao7XIXVbULenN/bFzoGU55kRmk1RxxzuiEgEudiTvxyB9MebPheVrj2MkscbkO9JTUlDGVgeOK/mIM+n628Q2+/p9F7N+n6OrzdszgLLWvB4bhShWdR2Pmci+wvcHbvbDcTI8REbOAO4SVgfcadCgfLCJ1bnFXNTfBUSmGoin/LnMzlja4JIvsLHjfF01GkzmpTTdgzJMrq62gaSNH+GilDRNcBiw2aw77Gxv649r6KStkRWW8cTAEWbci9r4Zf2hTpDJQTLJC8Y507sSL3IA53v6YCz1K0saszsaiTZozJ+t/Uk+wH9t95y480zQx4qxtP2Ds+aoy+lV3ii8ZWVNR2532Nva+AytXV1fTJGBK9RaCQE7aX2P8Ccdda5pJNKkVQSI42PlA3JAI1ccWv8AfFWjzKnyTPKKEGaTw5I5EZhcMCQbn2w8Yql+kc8UoqSP0JGkUEccMKqsaoFRR2A2FsRTCKN/Fk0gqP1Eb29MJ9Hm1bXiOeOOrlVlujIhVbe3a2DC0NbVLarkaOM8gOWY/wBB/HFY5W3SieV4Ulbkc5vSQ9TZLJRyALDL/wBGQ8hhw1vmP54w+Cpp8szV6euDqYZDFUDuLHt62IBHrjTOuc2r8h/Mgi00ICxq672JHB7/AOxjJswqJaypnqpReWZtRvtucc5XpoXgl9kwpP1LmlbDUQU0LSBRpV7L376eL29j3wR6J6gzDJ6Kpp6+F1DS60uNPYAiw4Gw+5wEonip6+rhp5I6hPF/LkThubEYIZYjVsTGWRkZTv8AM4nF8HoacnPTNGhqq8CSDM/EWeNS6tUAOb72ILg4S8/q/gK6WNYXm8WmLIhYAKrXB37nY+nzwxyzZjmeW1CJW5e1ToPgrR0oCFuRblr8jn5+mFHOKeo/YlPnh/LrZfIYJo2sRfZRc3Ftz748+LPjUuymWXKFJUG+gcsOcdNUtSc0lFSmpGMvnAUMbLztb1xazbJ2gkgtKrScFtdzqHcccc4z7IOss26coRQ0kFKyBy4M8JLKTzuCLjBmp/EjOdYtFlzhlDKxpWRrHkbObbg9+2LJRuy2P5Lhoo9XZf8ACZzOiziXxyAuonUGItYk7cg/1xF1TRySZ1UeGzM9DFTqfDUnULb2t6c4lp8uzHOoZ6usjrpZJZS4MSElTcHYAHuQRb1HN8DM0iqKSscTNKZ5LBjOCGNh3B39PngymTyZXNUbnkdLWU+T0clFPDJ+XrMcoIGk7gKw/SLEbEHFqfqGekp/+Y5PWwuNrQKJxf2K72+YGMqy7r/qGloo4oVy8RxqFW8LX+V/E9sXx+IHU/h6pEy5EDgMTTNcA2IP678H0wPM17IcEgz+IeY1lR0q9V+z3gp2lTxvGAMipfZtIJtvp53F+MZLNmEHgsVfU/YWxomd55U9S0a5WIGlWd9UqU4PnUeZQGvt2v8A04xSHQeVy5Y86wVySnW8dw6lowbXAYe4PpicvlR9hUUJuUVCQUSsxGvWNJtvt/TDBkkwdZdMiE2Ukqb77/bjFms6aTLJYoWpJPhmsEmNUouTa+3P1tYfXFqDKqGkkkjilOrYsCC/rbcYTzxbB0y5+G9NUy0QqIXhkgSfTPAwPnU86bEcXv3uQRthjqulqrNclrHjqoxZneKGpS1gu9gQAQL3573xY6Tkyqq6VpatKNQgkdiIrA08hJuL3FhySSTcW9sH8mr6eqL09f8AmLmFMtgiseLgi43787DY4MsKdMsmpRqqow6j6Nzqqojm37OM8FMV8RJJAGlB4sOTvYH/AM2r/wDDeYQ1s7xwOJo4TN8PBuVUm3Pba/v6Y3/pSoyaphq6ejropamKZkm0MVZXHaxAJt62tf5YE9NVWWyZhm4hy2eXMIapoahSgUm/7tvKGGxN7e+CuQFG3RmX4d5aM36jgoppWEcKK8odiDKONIIN+SBidumKifqWOm+Dqq+mp6q1XIQR+Wp0nfc7gg2Fzax3xb/adNl/XlXUUczUojkMQjc3sgdvY8Ha29rYYsl6rpKPrWWgkqaiWlqtMhKxkIk2o6tmAJUgjcdwecUUdWxL3Qg9U5J/w/mdeskAhiSZjSh7v5BcjcH0PcHF3o3Ko876jOVZ/HWJGInCGMlG8QEeQ7b281hf90HDf+IudZfU1Nbl4qV8Z4bwzzxMY41kCnyso40i9z3PoN+ej84rKfLagu+W11arKVmpXB2uSNRAFvl33xJr70grb2DOiels0p8urZhHP8fBcx08ihfE0kjYni9mF+17b3xqlDk8ldkqwZyq+OQQrKbkDte/cf0GM7zLqavbMSHmemWSRXmWE20EAX5sQdr2HN798H+lepq3MqkVKuFpySFpnqGa2/e6Ejg98d4Yq21djJqqQB6myAGkjEqsTShtTqCiO992KoBq4ABJGO+kunc0mo3r6LKofBqyH1fFjci4OCWaTVNRQ1EIVkq3Z2Bkp7ICSbEkkA9h7/xwFhm6xpA0FFUUS0qMREGRRtf0EgAP0xP46cY0JJJhjIum6bK6amy1qWKYoxkkkkUsJ21HTcfp2v3GA/S9TWNneZUsiNpDqi3BIUAEEX9ASD/3DfjBborO6+t6QM81V4srBw+rZ2fU2mxAsBYC/wAsWcmyqrXqbMIKyB2pmiM8UjCyozyjxArd/Kt7enpfGkm8cYuiKjzuNlvpLJ6WgocwpKtUaKtqGmi21FVcDY3Fhvf784V/2UelMzD0+Y18lRUL408khFyBsTta/vf1GDoos2o600mbVS5nQyP+UY1EYRSb2bjcDb+uAtXHmXTzmXL61Aht/h2cypYblRrJK34t7c48cVPlZV1xSsU84gpaPNp/g5o5UlJYgsPIxYsQfqx98fdPmnzHMKiKZoWVstnhSSNxrVx5hbnfn7YC1OYUvxzNPTqLWCiNAApA2xbyeom/aS1qKFiTUCGBZgSpHYWHN/pi0dbYrX4OmeZEM26qSnipp2ikpogXpyNVIFGn1tbY9m9LDnEdZ0rmWRhYMsr6qRJkd2WW6myi9hYbn7YM0FNT5xk1RmGaVT0ZyuMTJVU0jrbcs2teGF+xHGANT1dVV9bLPQ5vFmC00bIFamERZWK3O53I082AseDieSP35QY+JaqSOercvmqOo6hdY1O0AQEkG7iwFjxx9NsddCipp6ho5VKNR1L0dQoXUbEowPyFpfuMB+pM+qM3zJK6igSGoQBQGYuFFr/qIuxubfTbFvpWXOZcxamy6aip5p9Mk0oiOptJG5a9u/8Al74EptrYyx07RMJerYap4lOaiTxCp1BJFNjyAwG3y7YM0lV1OykVCU0rDYNIoDW9wCMaW0cchawKg/bERhUH8tVYeyY8MlY3h/pleUUXUGRZNmOVqaXLFpgJKczlZvDU3LsGI8xBPAH34w9dER1EmSU4zirFTVyr4jLGFVgeL7HzbH2+Qwtv1FLSB4njrFcNqZpEUq/y33v8jfF3p/qKlzKojVJKqWQksvhqqxlb2J/UL/a+Pe82OrctErb9DrUUsvhFRNIuq41Sn15F/W30wqZlkbVjyU0cYIbbxkYsq+m/FrjFGt62SnNhQ1yg2VWj0AEX2spfa/uPXFdusKZn0x0lesOlSDeNdTeh8/p7YMc2P/SA4titT/hwD5s0rmvwYqRLW9gzD/8AOGCi6cyHLpNcVHHK53aSokZwfezbD6Y5k6mRmnQRzxLEjMFCKWIBttcj1+eJIJ454FkniZWJ4m1BgCPbY9uL9sOs2JeybUvYTnz/AE0UlDJ4UlGy6Hg0B009xY7WxkPU9PHF1A9RR0MNPSuVMQiACKbC9h277Y0R0hnJ12QWO5BOLcOXZDLAf2jly1OgHxVSdxsDa5Ia3r74GbLjx6loMG/0yrLanxKiZa6oWnTYF3BsL3FwARftx6Y0H8O/gqTMMxzip8RYSpio0qF5j21Mbjm42vba+++JZ8qyrL6r4jJcnjifRddcjzWAPbVexwNmFfmMKy+JCiMbiNASbXsSdvXawxHz4Erspyk2N9R1Y9RNLHSTCJARoY7W/g38cT0/WsESaai+u1yUPiX+tsJc8dVTSCkZopSNKkoLLqPAElh3+mA5edlU60uQfLe5Xcjft27Xx53LHJ3ZZZaQ7z9OVlVC3h5pZme6MNxYG4tvtY6h8gOcVqWnrcoopaeCKqemYNqlMelkXnVt7g/S3bF183HjuI3sgB1PIWYXte4A39MSrnaz1KRpvE++tLA72Gx9d8ZvKT0+gWhWyvp+lzGuaevzEQqij8t2JLMbm3nPYD+OGipOWJS06UK07hpAjSFvNsL3BN78/YnnHdc1O8ExaOErpsWUBS5t6/1wjVFJWipqYYI/yEjZwO8dyDvexB27g+22KJOfvoW0hpqYx4EdNVwQyQiJAEJKsvl5NhY9++IJalQqrPUqQgsDJIBthZyzp6oz6N6qXMooZHldWR0LN5VBJC3G24FtsTjpGghpzNUZ7T6tHiBERQ37uxu2xBLD/tv321vjwWKKaWxJQ5Bn9pZen662l29JlP8AI44XNaKcx0sNVq84ZES5ue3z9f6jFAZD0vCxWbPxLYr5kkRRYt6WP7tr+hxBCmS02YZY2WVDyzioImEnmQLchbWG+3vhs78mNpoChQRzfMhGtoklSTwzqYII1ZtR9Ad9x67n2wGy8VVZXPaoVmc6pFVhHrVRv7em3qMHOpJBWf4OalEcpOsSxAFgdtraQeO4+XGIYKKbLIZaehiIewZ5XDFnawNiALlebevNt8Y6aUQ0F6uopaOJY6hYkkkTWyGSwc7Czel72+d++BNbQUFM6RQR6FK+IVEhuCxJ3Nm7WwMkqpYI45KujMgjLamFlDHsL/vbbHuL4kinmESmGniNvITDH4l7AEX253/n6YeONrphqy3R5jO2YCKR3lp/NYE6ibbG9vQ/wxerGhho1mgkt4sIVbagFIGx2/d2ve2AVXmca53DqRZKdSPCMLW0LdgSSO97m4sD8jfBHqKJ4qeCYREyOSgPiWdlJvuotcW3vt6YLxtSVgss5ZLPU0TtDPIrxDwwWZdJP+m25te9h627Y4qZ46KokEBaO6q+iMgliDvfe6nYm9rDm98CqHqSjWaKOWnjgUsSVSMkg25Cjm57fPEeZVxfMQpZUSEWXQpVyBYgMxvzvtb39MDxy5dAAvUkajO6xNmAkFrkN2HfFSjjWetp6XWsfjSqmsjZbkC9u/OPczqllqZ52VVP6iqnYWHb7Y0nKukqXJOq5qaqg+Ij/ZtPUpJKiu6OzlWCm23BG29vXGrjX1Q96A3X3S1B0/SUNTl9TO8c7GN0nIJ1Bb3BAG3thcyN9OcUR/LNp12l/Tz39sbl1I1HR5JW0wcvO9JNoEhBJIQjb74wnIqhIsxoaoWZEmR9xyAcHLGos5O0P1XQyir8QqSsrW8NQLKqnk+ose32x9mVRJT1U0rufMLDR++ewG1rbj32wSXLqmpjSpp6dxDGBHFHUFV1AC9wQf0nygbX2N8Fx+0nihvHSUJst5JFLsV2vYX1dv8AzjAuu2FQfZnC9PdRZkjzpTlITIsYE5EeoHuFNtu/8r4KplfVHTWYVsWU5elTT1DiQS7Nfkd2BH+7YemqJHppY1eUykgeJ4DILkcjfe3ex245xJ4spUGbSp7C+n67nviq+S19aGUdGa5d08s1TSzivkNSW8kaW1E3FuODewvxv77Weq6IRzSiVYo5adEYU8rliSLkeS4NyLHuL25vhnpYswyWlWqQQQKXMknxEq6mNwNAZt147dzitJB1J1JVSLRZzTrCV1mKOrLWXcBrAcX237g40PDJpSlLZHfRnVVFLR5vBPQfDtVRr5lYaoyd7ttyRt7bYjmpKph8TPUR1E83mKopUL729NsMfV/Tk+QVsVRMyuZ4CFkjZmXSB5gSRsbkEd/c4piqoqvpymjSgMM0MhSSvn3QmxJFgPl68H54Ki+gpMSpAJupUp3OmKaeKN9VtgdIPt6433PJ6eZ46pKlqhiqRvrUW0arrwV2v88Y5J01VR5/W1ErwRw0jRubBl8RmjVwqqd+GHOGqsq465qelnmqIo4l3emI1EAbDgjHuxx0LKXoflh/aTwVNbKl7MqaBYWN9j5hfvjFMmpxT5vSxvEUjaoVhFMthoLbAg9rYfMxoqPLXEYzGsnqIvNMtRKrrETYkgkXB37euBc9PLmtPDm8c/8AhqSuSF0/eUNazA237C3ywmVXFhg6HtMwinmVlneJdIW6OHAtwVFtrbD1N8RS5hHPVxR08ckjXYMGfSTawA9uQdz/ADGKbUVKlG5gmKzKqkol9z/msdyQANyP7Y4kkr4sxipaOiQoLPJKqamuN+DuduLYwI4k9Ho5jJMyRIGr3EZVQPIxNjt/vb++B75iY2IiH5dzpaplClhfkA8DAqikqZGT4uGpRacIzKkZAuGFrpa++39eb4KUmU1VcZnkSqiKyEJoMdynYk337242tthPE0mMp2Bl63p5mklqKOveVl0NFSxx1Eca33uS1he297c/LCvL1FFTaYMtoKanSKTUJDHplLgg3IBNrWtsbWOBtDVUlXWU3j1NdDTMzBzpUjyA6UXezbktvbY8HnAytlEUnxCpLPFqJd72Nr7duTvjYpkZN0GjntR48tZK7yAsbxPOdIJsbBQdwCBYceuO4+rqulpKWm2NNFN4khUJ5hudI8tgLkbWPGF5dc1DHUAqhjJDve/JuNr7H+4xHGFmqkR4pHVtvyn0yauABcG29u17Db25LYtMsU+e/C5lLDUwfGifw/CYnRIvlCqPTgAfTDjl2ZUNFTR1TZNWGfVaxCEC5sLEt64X8vhEMk8fwwdo2S1hrDtoFzcRMBt2uO+2CE9VOqgQU7KY7kL4LLdlP6SfCUg3t9rY9cZOkc4KxvPXNAafVP0qaioUBZGmkpxc29dVztbC11B1lUZ3UUlCKWHL6aOdG+HhIJNuLkEfw++K5rSyHwo3VY5N1s43LG++kWsT/L1x7PI6pqWObQWUsG16TuOd/wCfpgO2gpJDrFVtXUq3pFigbcPJU6fKBxe/BIO/t6YNtUwr4XwLo+wiVVYeY7G5INzyB6bYxenlNTUko6wgnT5QPCFrHTsSbD1P1wTXNQYqyFk8WURgp4zsQFXTbRYg3HmawFzbjkYyHglemOps1iriq4zIWq1dtK+CjEoqm/IPcWttv9MB6OsrtUsGTtJOkJAlFO1wr29iw3GmwFrDbnClk/Us+ZaaHPaqONb+KkxlRSrWsAezAi5sQSDY4Y/j6WjW1LJOgLsCAG7W7An1O/c3xKcZQfEDyK9Ix6pr0NP8OSxcP5kAGgjcgng6t/T64+RaqWnZDMFVxv6n0v8AfFONcubWZcxnDX8qpSlid/UsMW1rViax8Ygd2Sxt6842FGhNnkNPPTo6eMNLWuliQx98ePTPHGp8YgEW2v8A77Y6kzgId4H/AO62PhnMYUB6KNgNwTUBSR/TBr+BthLpx0pzK2pAwlBBZlufLYr5sEZqqKZ0CR0wJQX88diCy6r7jjb79sA63MY0qi1CIHidVJDVhQhhcfust/nidps4nhDLljuGCgutTKbgb/5u9737dsUjtHBBquB2E8XhMz7KxZAVQi9rX76R6HHkk6JHLEjQIm5AV0bUQFsdm5FiLfXAmrrszhsKykVLhkJkqnXWCd13f5e+I3zWuqw8KwrdxYsK1m7g8FyMF9HB+DpfPZlZDHVxQu6sQIyRe+1/l6YIUHQmckMTA9S1/KXbRpPre4xpGXZ7RZmCKKpCzEECMuAVt3Ftjx/HBR2OkXDE/vG+y4znl/hRNd0I2X9E1EFUZqinY6P0sJQd9iDa9hxuO+Lj5TntAwGUQs8bqCxiMQN/fVc33Pc7HDNrmcgaEDEbqdR/tj0vKDZKctYWOknn5Y88nGTtk5cW+j86JkcyyJpQltZDo+jj1Gknv2+WJqrLquGCRiXOkbLrZm7cW2PPy59MUKjOpJajXLS07Mp2spA+18TydSyzACWliNjfysy41Xy/AWD3grDceHUk/wDxY4Y6RD4CRstiYVuNdu1jf7DbA1OobEaaCAW/1E7+uCVHX1WY07NHItOqvZlAub7HYi2O5NbaCt6L5RNzci1yAWvuQbX+38fbH0Bj8UMruq/un/KBcLt9TiuKQuCHq5lZxbUDb/fOKwzynipBGaPXVCQ65dbKCALDa/PO4thlkT6OcWuwnC8bBtam5UgXUHSbD1+v0GOIGhRSssQLFC2nwb72G1rfM+2A6Z7puqUkaLe40m5BsPXvth4/Do0GYTVE61bPVRR3FHoKCxNrm5sfXbt72xzm16FV3Rd6Vymoo56DMZaRYKeSYss5j0gjSw+nO/rh/SOV5LeOFUbqAdvuMKNR1rkQhOXSZhE9OECskUTuHOokBbXGnYbja1h6YlyzqvKYDE6VKLG7eaNgwCWLG+473At/pGMucsmR24MtLGv0bF8RAdengHTqNsekOTqVueQqmwxY6brMrz6nlailDtEQJFuTpvwbm9725wVOVgnyuEHoFvf74osE66Fo/HxRWY3IJvj4RLfZRjoMbmx59sSRAMdJOPfQge6b6ao80pHqKmaeNkkKARW32B7g+uCebZZF09lXi0DGV5ahQTPYgAqb2Atv5Ri/0L4UWUy62VSZzbUefKuGqLLqDOoTFX0xqKYHUD5lGsd7ix4J9sclboLaSsyOWqqZgS9YB/pXy/yH88VCh/znGyN0H003/p8sf+oVcv8AfFeT8P8ApxrgLXKfVKi9vupxXgT5oyEw/wCrHaRyLIskbsrqbq6kgj5EY1U/htkx/RW5mPcyxG3/ANeOD+GWXH/p5tWg/wCqNG/lbHcWdyRmKRmEppsSh2HtgnBOWQ6hvzh5b8K4pF/w+dSK3/vUe38Gx9B+FOYszCHN6WTsLwOv8icI4jJnn4cZvUUZrhSSCPWEvtfjV/fGgJUdSTqJENUVbcFVABGFzp/8OM8yhpDJPQssgABSRu1+bqMPWVZXndDTeFHV0oTkKwZwPlxbDxaSFabZ/9k="/>
          <p:cNvSpPr>
            <a:spLocks noChangeAspect="1" noChangeArrowheads="1"/>
          </p:cNvSpPr>
          <p:nvPr/>
        </p:nvSpPr>
        <p:spPr bwMode="auto">
          <a:xfrm>
            <a:off x="0" y="-593725"/>
            <a:ext cx="561975" cy="1247775"/>
          </a:xfrm>
          <a:prstGeom prst="rect">
            <a:avLst/>
          </a:prstGeom>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dirty="0">
              <a:solidFill>
                <a:prstClr val="black"/>
              </a:solidFill>
              <a:latin typeface="Tahoma" pitchFamily="34" charset="0"/>
              <a:cs typeface="Arial" charset="0"/>
            </a:endParaRPr>
          </a:p>
        </p:txBody>
      </p:sp>
      <p:pic>
        <p:nvPicPr>
          <p:cNvPr id="24578" name="Picture 2" descr="http://www.moshea.org/news_events/files/FallenMemorialImages/3Sid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28" t="790" r="28275" b="-355"/>
          <a:stretch/>
        </p:blipFill>
        <p:spPr bwMode="auto">
          <a:xfrm rot="230639">
            <a:off x="6358376" y="1478104"/>
            <a:ext cx="2526980" cy="2120266"/>
          </a:xfrm>
          <a:prstGeom prst="rect">
            <a:avLst/>
          </a:prstGeom>
          <a:noFill/>
          <a:effectLst>
            <a:softEdge rad="165100"/>
          </a:effectLst>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dirty="0">
              <a:solidFill>
                <a:prstClr val="black"/>
              </a:solidFill>
              <a:latin typeface="Arial" pitchFamily="34" charset="0"/>
              <a:cs typeface="Arial" pitchFamily="34" charset="0"/>
            </a:endParaRPr>
          </a:p>
        </p:txBody>
      </p:sp>
      <p:sp>
        <p:nvSpPr>
          <p:cNvPr id="3"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dirty="0">
              <a:solidFill>
                <a:prstClr val="black"/>
              </a:solidFill>
              <a:latin typeface="Arial" pitchFamily="34" charset="0"/>
              <a:cs typeface="Arial" pitchFamily="34" charset="0"/>
            </a:endParaRPr>
          </a:p>
        </p:txBody>
      </p:sp>
      <p:pic>
        <p:nvPicPr>
          <p:cNvPr id="14" name="Picture 4" descr="C:\Users\anderb3\Desktop\Back to Basics Video Project\Safety Logo\B2B_Metal Logo ligh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43600"/>
            <a:ext cx="990600" cy="9906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802CE1B-6DA4-4F12-BACA-40AE840D74A7}"/>
              </a:ext>
            </a:extLst>
          </p:cNvPr>
          <p:cNvGrpSpPr/>
          <p:nvPr/>
        </p:nvGrpSpPr>
        <p:grpSpPr>
          <a:xfrm>
            <a:off x="996518" y="3923428"/>
            <a:ext cx="2883332" cy="2166580"/>
            <a:chOff x="1049239" y="4009197"/>
            <a:chExt cx="2883332" cy="2166580"/>
          </a:xfrm>
        </p:grpSpPr>
        <p:pic>
          <p:nvPicPr>
            <p:cNvPr id="10242" name="Picture 2" descr="CWRU School of Medicine | Department of Family Medicine">
              <a:extLst>
                <a:ext uri="{FF2B5EF4-FFF2-40B4-BE49-F238E27FC236}">
                  <a16:creationId xmlns:a16="http://schemas.microsoft.com/office/drawing/2014/main" id="{98CB2DB2-A8B9-4231-BBC0-E5909994F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0948" y="4013190"/>
              <a:ext cx="1461623" cy="9744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D266E4-57F7-4476-9577-46949C2992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239" y="4987605"/>
              <a:ext cx="2843418" cy="1188172"/>
            </a:xfrm>
            <a:prstGeom prst="rect">
              <a:avLst/>
            </a:prstGeom>
            <a:ln>
              <a:noFill/>
            </a:ln>
            <a:effectLst>
              <a:softEdge rad="112500"/>
            </a:effectLst>
          </p:spPr>
        </p:pic>
        <p:pic>
          <p:nvPicPr>
            <p:cNvPr id="7" name="Picture 6">
              <a:extLst>
                <a:ext uri="{FF2B5EF4-FFF2-40B4-BE49-F238E27FC236}">
                  <a16:creationId xmlns:a16="http://schemas.microsoft.com/office/drawing/2014/main" id="{AE5B92A0-0B1F-4851-AE5F-E105895DEE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773" y="4009197"/>
              <a:ext cx="1382195" cy="978408"/>
            </a:xfrm>
            <a:prstGeom prst="rect">
              <a:avLst/>
            </a:prstGeom>
            <a:ln>
              <a:noFill/>
            </a:ln>
            <a:effectLst>
              <a:softEdge rad="112500"/>
            </a:effectLst>
          </p:spPr>
        </p:pic>
      </p:grpSp>
      <p:pic>
        <p:nvPicPr>
          <p:cNvPr id="10" name="Picture 9">
            <a:extLst>
              <a:ext uri="{FF2B5EF4-FFF2-40B4-BE49-F238E27FC236}">
                <a16:creationId xmlns:a16="http://schemas.microsoft.com/office/drawing/2014/main" id="{EEAA72C1-7F64-4A1A-BEE1-5CD0033CED05}"/>
              </a:ext>
            </a:extLst>
          </p:cNvPr>
          <p:cNvPicPr>
            <a:picLocks noChangeAspect="1"/>
          </p:cNvPicPr>
          <p:nvPr/>
        </p:nvPicPr>
        <p:blipFill rotWithShape="1">
          <a:blip r:embed="rId8">
            <a:extLst>
              <a:ext uri="{28A0092B-C50C-407E-A947-70E740481C1C}">
                <a14:useLocalDpi xmlns:a14="http://schemas.microsoft.com/office/drawing/2010/main" val="0"/>
              </a:ext>
            </a:extLst>
          </a:blip>
          <a:srcRect b="17010"/>
          <a:stretch/>
        </p:blipFill>
        <p:spPr>
          <a:xfrm>
            <a:off x="2888947" y="1775092"/>
            <a:ext cx="3350799" cy="2074918"/>
          </a:xfrm>
          <a:prstGeom prst="rect">
            <a:avLst/>
          </a:prstGeom>
          <a:ln>
            <a:noFill/>
          </a:ln>
          <a:effectLst>
            <a:softEdge rad="112500"/>
          </a:effectLst>
        </p:spPr>
      </p:pic>
      <p:pic>
        <p:nvPicPr>
          <p:cNvPr id="12" name="Picture 11">
            <a:extLst>
              <a:ext uri="{FF2B5EF4-FFF2-40B4-BE49-F238E27FC236}">
                <a16:creationId xmlns:a16="http://schemas.microsoft.com/office/drawing/2014/main" id="{0D17BCAE-3F76-4A20-8C21-6F312EEBEC08}"/>
              </a:ext>
            </a:extLst>
          </p:cNvPr>
          <p:cNvPicPr>
            <a:picLocks noChangeAspect="1"/>
          </p:cNvPicPr>
          <p:nvPr/>
        </p:nvPicPr>
        <p:blipFill rotWithShape="1">
          <a:blip r:embed="rId9"/>
          <a:srcRect l="8335" t="11120" r="5316" b="18516"/>
          <a:stretch/>
        </p:blipFill>
        <p:spPr>
          <a:xfrm>
            <a:off x="4759171" y="3958365"/>
            <a:ext cx="3613537" cy="2208412"/>
          </a:xfrm>
          <a:prstGeom prst="rect">
            <a:avLst/>
          </a:prstGeom>
          <a:ln>
            <a:noFill/>
          </a:ln>
          <a:effectLst>
            <a:softEdge rad="112500"/>
          </a:effectLst>
        </p:spPr>
      </p:pic>
      <p:pic>
        <p:nvPicPr>
          <p:cNvPr id="13" name="Picture 12">
            <a:extLst>
              <a:ext uri="{FF2B5EF4-FFF2-40B4-BE49-F238E27FC236}">
                <a16:creationId xmlns:a16="http://schemas.microsoft.com/office/drawing/2014/main" id="{C1B0C564-88F6-4632-9C5D-7652DDAE112E}"/>
              </a:ext>
            </a:extLst>
          </p:cNvPr>
          <p:cNvPicPr>
            <a:picLocks noChangeAspect="1"/>
          </p:cNvPicPr>
          <p:nvPr/>
        </p:nvPicPr>
        <p:blipFill>
          <a:blip r:embed="rId10"/>
          <a:stretch>
            <a:fillRect/>
          </a:stretch>
        </p:blipFill>
        <p:spPr>
          <a:xfrm rot="21181059">
            <a:off x="166768" y="1690182"/>
            <a:ext cx="2602014" cy="1736844"/>
          </a:xfrm>
          <a:prstGeom prst="rect">
            <a:avLst/>
          </a:prstGeom>
          <a:ln>
            <a:noFill/>
          </a:ln>
          <a:effectLst>
            <a:softEdge rad="112500"/>
          </a:effectLst>
        </p:spPr>
      </p:pic>
    </p:spTree>
    <p:extLst>
      <p:ext uri="{BB962C8B-B14F-4D97-AF65-F5344CB8AC3E}">
        <p14:creationId xmlns:p14="http://schemas.microsoft.com/office/powerpoint/2010/main" val="3341092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5CDA-664B-463D-BBBE-E96E17AC6409}"/>
              </a:ext>
            </a:extLst>
          </p:cNvPr>
          <p:cNvSpPr>
            <a:spLocks noGrp="1"/>
          </p:cNvSpPr>
          <p:nvPr>
            <p:ph type="title"/>
          </p:nvPr>
        </p:nvSpPr>
        <p:spPr>
          <a:xfrm>
            <a:off x="2240280" y="152400"/>
            <a:ext cx="4663440" cy="1450757"/>
          </a:xfrm>
        </p:spPr>
        <p:txBody>
          <a:bodyPr>
            <a:normAutofit/>
          </a:bodyPr>
          <a:lstStyle/>
          <a:p>
            <a:r>
              <a:rPr lang="en-US" sz="9600" b="1" dirty="0">
                <a:solidFill>
                  <a:srgbClr val="FF0000"/>
                </a:solidFill>
              </a:rPr>
              <a:t>Final Test</a:t>
            </a:r>
          </a:p>
        </p:txBody>
      </p:sp>
      <p:sp>
        <p:nvSpPr>
          <p:cNvPr id="3" name="Slide Number Placeholder 2">
            <a:extLst>
              <a:ext uri="{FF2B5EF4-FFF2-40B4-BE49-F238E27FC236}">
                <a16:creationId xmlns:a16="http://schemas.microsoft.com/office/drawing/2014/main" id="{9188BAF5-2E89-4899-BD13-E5350AAE9F7E}"/>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96</a:t>
            </a:fld>
            <a:endParaRPr lang="en-US" dirty="0">
              <a:solidFill>
                <a:prstClr val="white"/>
              </a:solidFill>
            </a:endParaRPr>
          </a:p>
        </p:txBody>
      </p:sp>
      <p:sp>
        <p:nvSpPr>
          <p:cNvPr id="4" name="TextBox 3">
            <a:extLst>
              <a:ext uri="{FF2B5EF4-FFF2-40B4-BE49-F238E27FC236}">
                <a16:creationId xmlns:a16="http://schemas.microsoft.com/office/drawing/2014/main" id="{BF07D732-4C3C-49F0-80E8-FCB1A4B8AFD1}"/>
              </a:ext>
            </a:extLst>
          </p:cNvPr>
          <p:cNvSpPr txBox="1"/>
          <p:nvPr/>
        </p:nvSpPr>
        <p:spPr>
          <a:xfrm>
            <a:off x="470452" y="1305341"/>
            <a:ext cx="7952163" cy="5078313"/>
          </a:xfrm>
          <a:prstGeom prst="rect">
            <a:avLst/>
          </a:prstGeom>
          <a:noFill/>
        </p:spPr>
        <p:txBody>
          <a:bodyPr wrap="square" rtlCol="0">
            <a:spAutoFit/>
          </a:bodyPr>
          <a:lstStyle/>
          <a:p>
            <a:r>
              <a:rPr lang="en-US" dirty="0"/>
              <a:t>By providing guidance, the MUTCD ensures ___________ of traffic control devices across the nation.</a:t>
            </a:r>
          </a:p>
          <a:p>
            <a:pPr marL="342900" indent="-342900">
              <a:buAutoNum type="alphaLcPeriod"/>
            </a:pPr>
            <a:r>
              <a:rPr lang="en-US" dirty="0">
                <a:solidFill>
                  <a:srgbClr val="FF0000"/>
                </a:solidFill>
              </a:rPr>
              <a:t>uniformity</a:t>
            </a:r>
            <a:r>
              <a:rPr lang="en-US" dirty="0"/>
              <a:t>	b. compliance	c. agreement	d. obedience </a:t>
            </a:r>
          </a:p>
          <a:p>
            <a:pPr marL="342900" indent="-342900">
              <a:buAutoNum type="alphaLcPeriod"/>
            </a:pPr>
            <a:endParaRPr lang="en-US" dirty="0"/>
          </a:p>
          <a:p>
            <a:r>
              <a:rPr lang="en-US" dirty="0"/>
              <a:t>What Chapter of the MUTCD discusses minimum requirements for flaggers across the country? </a:t>
            </a:r>
          </a:p>
          <a:p>
            <a:pPr marL="342900" indent="-342900">
              <a:buAutoNum type="alphaLcPeriod"/>
            </a:pPr>
            <a:r>
              <a:rPr lang="en-US" dirty="0"/>
              <a:t>6D	b. </a:t>
            </a:r>
            <a:r>
              <a:rPr lang="en-US" dirty="0">
                <a:solidFill>
                  <a:srgbClr val="FF0000"/>
                </a:solidFill>
              </a:rPr>
              <a:t>6E</a:t>
            </a:r>
            <a:r>
              <a:rPr lang="en-US" dirty="0"/>
              <a:t>	c. 5B	d. 5E</a:t>
            </a:r>
          </a:p>
          <a:p>
            <a:endParaRPr lang="en-US" dirty="0"/>
          </a:p>
          <a:p>
            <a:r>
              <a:rPr lang="en-US" dirty="0"/>
              <a:t>Article _____ of the EPG covers Temporary Traffic Control.</a:t>
            </a:r>
          </a:p>
          <a:p>
            <a:pPr marL="342900" indent="-342900">
              <a:buAutoNum type="alphaLcPeriod"/>
            </a:pPr>
            <a:r>
              <a:rPr lang="en-US" dirty="0"/>
              <a:t>612	b. </a:t>
            </a:r>
            <a:r>
              <a:rPr lang="en-US" dirty="0">
                <a:solidFill>
                  <a:srgbClr val="FF0000"/>
                </a:solidFill>
              </a:rPr>
              <a:t>616</a:t>
            </a:r>
            <a:r>
              <a:rPr lang="en-US" dirty="0"/>
              <a:t>	c. 6E	d. 614</a:t>
            </a:r>
          </a:p>
          <a:p>
            <a:endParaRPr lang="en-US" dirty="0"/>
          </a:p>
          <a:p>
            <a:r>
              <a:rPr lang="en-US" dirty="0"/>
              <a:t>What does TA stand for?</a:t>
            </a:r>
          </a:p>
          <a:p>
            <a:r>
              <a:rPr lang="en-US" dirty="0"/>
              <a:t>a. top additions	b. traffic alert	c. </a:t>
            </a:r>
            <a:r>
              <a:rPr lang="en-US" dirty="0">
                <a:solidFill>
                  <a:srgbClr val="FF0000"/>
                </a:solidFill>
              </a:rPr>
              <a:t>typical application</a:t>
            </a:r>
            <a:r>
              <a:rPr lang="en-US" dirty="0"/>
              <a:t>	d. typical alert</a:t>
            </a:r>
          </a:p>
          <a:p>
            <a:endParaRPr lang="en-US" dirty="0"/>
          </a:p>
          <a:p>
            <a:r>
              <a:rPr lang="en-US" dirty="0"/>
              <a:t>Each person whose actions affect ______________________work zone safety, from upper level management to field workers, should receive training appropriate to the job decisions the individual is required to make.</a:t>
            </a:r>
          </a:p>
          <a:p>
            <a:r>
              <a:rPr lang="en-US" dirty="0"/>
              <a:t>a. </a:t>
            </a:r>
            <a:r>
              <a:rPr lang="en-US" dirty="0">
                <a:solidFill>
                  <a:srgbClr val="FF0000"/>
                </a:solidFill>
              </a:rPr>
              <a:t>Temporary traffic control</a:t>
            </a:r>
            <a:r>
              <a:rPr lang="en-US" dirty="0"/>
              <a:t>	b. flagging operations	c. typical applications</a:t>
            </a:r>
          </a:p>
        </p:txBody>
      </p:sp>
    </p:spTree>
    <p:extLst>
      <p:ext uri="{BB962C8B-B14F-4D97-AF65-F5344CB8AC3E}">
        <p14:creationId xmlns:p14="http://schemas.microsoft.com/office/powerpoint/2010/main" val="26035866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D7C0-CA87-4DC4-BBA8-1C4CDA549165}"/>
              </a:ext>
            </a:extLst>
          </p:cNvPr>
          <p:cNvSpPr>
            <a:spLocks noGrp="1"/>
          </p:cNvSpPr>
          <p:nvPr>
            <p:ph type="title"/>
          </p:nvPr>
        </p:nvSpPr>
        <p:spPr/>
        <p:txBody>
          <a:bodyPr>
            <a:normAutofit/>
          </a:bodyPr>
          <a:lstStyle/>
          <a:p>
            <a:r>
              <a:rPr lang="en-US" sz="9600" b="1" dirty="0">
                <a:solidFill>
                  <a:srgbClr val="FF0000"/>
                </a:solidFill>
              </a:rPr>
              <a:t>Final Test Cont.</a:t>
            </a:r>
            <a:endParaRPr lang="en-US" sz="9600" dirty="0"/>
          </a:p>
        </p:txBody>
      </p:sp>
      <p:sp>
        <p:nvSpPr>
          <p:cNvPr id="3" name="Slide Number Placeholder 2">
            <a:extLst>
              <a:ext uri="{FF2B5EF4-FFF2-40B4-BE49-F238E27FC236}">
                <a16:creationId xmlns:a16="http://schemas.microsoft.com/office/drawing/2014/main" id="{65143CD7-9511-4628-B368-1DA4FBA092E6}"/>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97</a:t>
            </a:fld>
            <a:endParaRPr lang="en-US" dirty="0">
              <a:solidFill>
                <a:prstClr val="white"/>
              </a:solidFill>
            </a:endParaRPr>
          </a:p>
        </p:txBody>
      </p:sp>
      <p:sp>
        <p:nvSpPr>
          <p:cNvPr id="4" name="TextBox 3">
            <a:extLst>
              <a:ext uri="{FF2B5EF4-FFF2-40B4-BE49-F238E27FC236}">
                <a16:creationId xmlns:a16="http://schemas.microsoft.com/office/drawing/2014/main" id="{603022DF-BF5C-4A93-9817-85AB7E6B7AC8}"/>
              </a:ext>
            </a:extLst>
          </p:cNvPr>
          <p:cNvSpPr txBox="1"/>
          <p:nvPr/>
        </p:nvSpPr>
        <p:spPr>
          <a:xfrm>
            <a:off x="152400" y="1717483"/>
            <a:ext cx="8839200" cy="4524315"/>
          </a:xfrm>
          <a:prstGeom prst="rect">
            <a:avLst/>
          </a:prstGeom>
          <a:noFill/>
        </p:spPr>
        <p:txBody>
          <a:bodyPr wrap="square" rtlCol="0">
            <a:spAutoFit/>
          </a:bodyPr>
          <a:lstStyle/>
          <a:p>
            <a:r>
              <a:rPr lang="en-US" dirty="0"/>
              <a:t>Section 161.4.3 of the Missouri Standard Specifications for Highway Construction states that each flagger, AFAD operator, portable signal flagging device operator or pilot vehicle operator shall maintain a valid _________________that certifies the individual has been trained by a qualified person as defined by OSHA, in the principles and procedures of flagging in accordance with Chapter 6 of the MUTCD.  </a:t>
            </a:r>
          </a:p>
          <a:p>
            <a:r>
              <a:rPr lang="en-US" dirty="0"/>
              <a:t>a. driver’s license	b. authorization	c. permit		d. </a:t>
            </a:r>
            <a:r>
              <a:rPr lang="en-US" dirty="0">
                <a:solidFill>
                  <a:srgbClr val="FF0000"/>
                </a:solidFill>
              </a:rPr>
              <a:t>flagger certification card</a:t>
            </a:r>
          </a:p>
          <a:p>
            <a:endParaRPr lang="en-US" dirty="0"/>
          </a:p>
          <a:p>
            <a:r>
              <a:rPr lang="en-US" dirty="0"/>
              <a:t>How long is a flagger certification card valid? </a:t>
            </a:r>
          </a:p>
          <a:p>
            <a:r>
              <a:rPr lang="en-US" dirty="0"/>
              <a:t>a. 6 months	b. 2 years 	c. </a:t>
            </a:r>
            <a:r>
              <a:rPr lang="en-US" dirty="0">
                <a:solidFill>
                  <a:srgbClr val="FF0000"/>
                </a:solidFill>
              </a:rPr>
              <a:t>4 years </a:t>
            </a:r>
            <a:r>
              <a:rPr lang="en-US" dirty="0"/>
              <a:t>	d. 18 months</a:t>
            </a:r>
          </a:p>
          <a:p>
            <a:endParaRPr lang="en-US" dirty="0"/>
          </a:p>
          <a:p>
            <a:r>
              <a:rPr lang="en-US" dirty="0"/>
              <a:t>Flaggers should visible from at least _____ foot away during the day and at least _____ feet at night.</a:t>
            </a:r>
          </a:p>
          <a:p>
            <a:r>
              <a:rPr lang="en-US" dirty="0"/>
              <a:t>a. </a:t>
            </a:r>
            <a:r>
              <a:rPr lang="en-US" dirty="0">
                <a:solidFill>
                  <a:srgbClr val="FF0000"/>
                </a:solidFill>
              </a:rPr>
              <a:t>500, 1,000</a:t>
            </a:r>
            <a:r>
              <a:rPr lang="en-US" dirty="0"/>
              <a:t>	b. 300, 800	c. 500, 800	d. 800, 1,000</a:t>
            </a:r>
          </a:p>
          <a:p>
            <a:endParaRPr lang="en-US" dirty="0"/>
          </a:p>
          <a:p>
            <a:r>
              <a:rPr lang="en-US" dirty="0"/>
              <a:t>Flaggers should always have a pre-planned ________ route in the event of an errant vehicle. </a:t>
            </a:r>
          </a:p>
          <a:p>
            <a:r>
              <a:rPr lang="en-US" dirty="0"/>
              <a:t>a. Communication	                b. </a:t>
            </a:r>
            <a:r>
              <a:rPr lang="en-US" dirty="0">
                <a:solidFill>
                  <a:srgbClr val="FF0000"/>
                </a:solidFill>
              </a:rPr>
              <a:t>escape</a:t>
            </a:r>
            <a:r>
              <a:rPr lang="en-US" dirty="0"/>
              <a:t>		c. radio		d. wireless</a:t>
            </a:r>
          </a:p>
        </p:txBody>
      </p:sp>
    </p:spTree>
    <p:extLst>
      <p:ext uri="{BB962C8B-B14F-4D97-AF65-F5344CB8AC3E}">
        <p14:creationId xmlns:p14="http://schemas.microsoft.com/office/powerpoint/2010/main" val="42820029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9192-74E5-4514-874D-E9A68AD2AE1B}"/>
              </a:ext>
            </a:extLst>
          </p:cNvPr>
          <p:cNvSpPr>
            <a:spLocks noGrp="1"/>
          </p:cNvSpPr>
          <p:nvPr>
            <p:ph type="title"/>
          </p:nvPr>
        </p:nvSpPr>
        <p:spPr>
          <a:xfrm>
            <a:off x="822960" y="286604"/>
            <a:ext cx="7543800" cy="1450757"/>
          </a:xfrm>
        </p:spPr>
        <p:txBody>
          <a:bodyPr>
            <a:normAutofit/>
          </a:bodyPr>
          <a:lstStyle/>
          <a:p>
            <a:r>
              <a:rPr lang="en-US" sz="9600" b="1" dirty="0">
                <a:solidFill>
                  <a:srgbClr val="FF0000"/>
                </a:solidFill>
              </a:rPr>
              <a:t>Final Test Cont.</a:t>
            </a:r>
            <a:endParaRPr lang="en-US" sz="9600" dirty="0"/>
          </a:p>
        </p:txBody>
      </p:sp>
      <p:sp>
        <p:nvSpPr>
          <p:cNvPr id="3" name="Slide Number Placeholder 2">
            <a:extLst>
              <a:ext uri="{FF2B5EF4-FFF2-40B4-BE49-F238E27FC236}">
                <a16:creationId xmlns:a16="http://schemas.microsoft.com/office/drawing/2014/main" id="{37A1C291-45CE-484E-8E6D-8C6FD716EB8A}"/>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98</a:t>
            </a:fld>
            <a:endParaRPr lang="en-US" dirty="0">
              <a:solidFill>
                <a:prstClr val="white"/>
              </a:solidFill>
            </a:endParaRPr>
          </a:p>
        </p:txBody>
      </p:sp>
      <p:sp>
        <p:nvSpPr>
          <p:cNvPr id="4" name="TextBox 3">
            <a:extLst>
              <a:ext uri="{FF2B5EF4-FFF2-40B4-BE49-F238E27FC236}">
                <a16:creationId xmlns:a16="http://schemas.microsoft.com/office/drawing/2014/main" id="{4645F9A7-5604-492D-B2E0-AC5ED3865CC3}"/>
              </a:ext>
            </a:extLst>
          </p:cNvPr>
          <p:cNvSpPr txBox="1"/>
          <p:nvPr/>
        </p:nvSpPr>
        <p:spPr>
          <a:xfrm>
            <a:off x="623282" y="1791013"/>
            <a:ext cx="7543800" cy="4524315"/>
          </a:xfrm>
          <a:prstGeom prst="rect">
            <a:avLst/>
          </a:prstGeom>
          <a:noFill/>
        </p:spPr>
        <p:txBody>
          <a:bodyPr wrap="square" rtlCol="0">
            <a:spAutoFit/>
          </a:bodyPr>
          <a:lstStyle/>
          <a:p>
            <a:r>
              <a:rPr lang="en-US" dirty="0"/>
              <a:t>A flaggers job is to protect </a:t>
            </a:r>
          </a:p>
          <a:p>
            <a:r>
              <a:rPr lang="en-US" dirty="0"/>
              <a:t>a. the crew	b. themselves	c. drivers			                d. equipment	e. </a:t>
            </a:r>
            <a:r>
              <a:rPr lang="en-US" dirty="0">
                <a:solidFill>
                  <a:srgbClr val="FF0000"/>
                </a:solidFill>
              </a:rPr>
              <a:t>all of the above</a:t>
            </a:r>
          </a:p>
          <a:p>
            <a:endParaRPr lang="en-US" dirty="0">
              <a:solidFill>
                <a:srgbClr val="FF0000"/>
              </a:solidFill>
            </a:endParaRPr>
          </a:p>
          <a:p>
            <a:r>
              <a:rPr lang="en-US" dirty="0"/>
              <a:t>Flaggers must have good sight, ___________ and the ability to move quickly. </a:t>
            </a:r>
          </a:p>
          <a:p>
            <a:r>
              <a:rPr lang="en-US" dirty="0"/>
              <a:t>a. Clarity		b. posture	c. </a:t>
            </a:r>
            <a:r>
              <a:rPr lang="en-US" dirty="0">
                <a:solidFill>
                  <a:srgbClr val="FF0000"/>
                </a:solidFill>
              </a:rPr>
              <a:t>hearing	</a:t>
            </a:r>
            <a:r>
              <a:rPr lang="en-US" dirty="0"/>
              <a:t>	d.  stance</a:t>
            </a:r>
          </a:p>
          <a:p>
            <a:endParaRPr lang="en-US" dirty="0"/>
          </a:p>
          <a:p>
            <a:r>
              <a:rPr lang="en-US" dirty="0"/>
              <a:t>What are the qualifications of a flagger? (select all that apply)</a:t>
            </a:r>
          </a:p>
          <a:p>
            <a:r>
              <a:rPr lang="en-US" dirty="0">
                <a:solidFill>
                  <a:srgbClr val="FF0000"/>
                </a:solidFill>
              </a:rPr>
              <a:t>Ability to receive and communicate specific instructions clearly, firmly, and courteously</a:t>
            </a:r>
          </a:p>
          <a:p>
            <a:r>
              <a:rPr lang="en-US" dirty="0"/>
              <a:t>Ability to sit for long periods of time</a:t>
            </a:r>
          </a:p>
          <a:p>
            <a:r>
              <a:rPr lang="en-US" dirty="0"/>
              <a:t>Ability to sufficiently operate a computer</a:t>
            </a:r>
          </a:p>
          <a:p>
            <a:r>
              <a:rPr lang="en-US" dirty="0">
                <a:solidFill>
                  <a:srgbClr val="FF0000"/>
                </a:solidFill>
              </a:rPr>
              <a:t>Ability to move and maneuver quickly in order to avoid danger from errant vehicles</a:t>
            </a:r>
          </a:p>
          <a:p>
            <a:r>
              <a:rPr lang="en-US" dirty="0">
                <a:solidFill>
                  <a:srgbClr val="FF0000"/>
                </a:solidFill>
              </a:rPr>
              <a:t>Ability to recognize dangerous traffic situations and warn workers in sufficient time to avoid injury</a:t>
            </a:r>
          </a:p>
        </p:txBody>
      </p:sp>
    </p:spTree>
    <p:extLst>
      <p:ext uri="{BB962C8B-B14F-4D97-AF65-F5344CB8AC3E}">
        <p14:creationId xmlns:p14="http://schemas.microsoft.com/office/powerpoint/2010/main" val="11658846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3979-D783-42E1-80D7-70574AF42310}"/>
              </a:ext>
            </a:extLst>
          </p:cNvPr>
          <p:cNvSpPr>
            <a:spLocks noGrp="1"/>
          </p:cNvSpPr>
          <p:nvPr>
            <p:ph type="title"/>
          </p:nvPr>
        </p:nvSpPr>
        <p:spPr/>
        <p:txBody>
          <a:bodyPr>
            <a:normAutofit/>
          </a:bodyPr>
          <a:lstStyle/>
          <a:p>
            <a:r>
              <a:rPr lang="en-US" sz="9600" b="1" dirty="0">
                <a:solidFill>
                  <a:srgbClr val="FF0000"/>
                </a:solidFill>
              </a:rPr>
              <a:t>Final Test Cont.</a:t>
            </a:r>
            <a:endParaRPr lang="en-US" sz="9600" dirty="0"/>
          </a:p>
        </p:txBody>
      </p:sp>
      <p:sp>
        <p:nvSpPr>
          <p:cNvPr id="3" name="Slide Number Placeholder 2">
            <a:extLst>
              <a:ext uri="{FF2B5EF4-FFF2-40B4-BE49-F238E27FC236}">
                <a16:creationId xmlns:a16="http://schemas.microsoft.com/office/drawing/2014/main" id="{13A80A44-8F00-4842-88E4-8BF9186BD9C7}"/>
              </a:ext>
            </a:extLst>
          </p:cNvPr>
          <p:cNvSpPr>
            <a:spLocks noGrp="1"/>
          </p:cNvSpPr>
          <p:nvPr>
            <p:ph type="sldNum" sz="quarter" idx="12"/>
          </p:nvPr>
        </p:nvSpPr>
        <p:spPr/>
        <p:txBody>
          <a:bodyPr/>
          <a:lstStyle/>
          <a:p>
            <a:pPr>
              <a:defRPr/>
            </a:pPr>
            <a:fld id="{E7F4D506-F9F1-47A1-8B61-2CBB8F037F9C}" type="slidenum">
              <a:rPr lang="en-US" smtClean="0">
                <a:solidFill>
                  <a:prstClr val="white"/>
                </a:solidFill>
              </a:rPr>
              <a:pPr>
                <a:defRPr/>
              </a:pPr>
              <a:t>99</a:t>
            </a:fld>
            <a:endParaRPr lang="en-US" dirty="0">
              <a:solidFill>
                <a:prstClr val="white"/>
              </a:solidFill>
            </a:endParaRPr>
          </a:p>
        </p:txBody>
      </p:sp>
      <p:sp>
        <p:nvSpPr>
          <p:cNvPr id="4" name="TextBox 3">
            <a:extLst>
              <a:ext uri="{FF2B5EF4-FFF2-40B4-BE49-F238E27FC236}">
                <a16:creationId xmlns:a16="http://schemas.microsoft.com/office/drawing/2014/main" id="{7F39B632-1643-4299-BE37-029DDFB41A6A}"/>
              </a:ext>
            </a:extLst>
          </p:cNvPr>
          <p:cNvSpPr txBox="1"/>
          <p:nvPr/>
        </p:nvSpPr>
        <p:spPr>
          <a:xfrm>
            <a:off x="327660" y="1600200"/>
            <a:ext cx="8534400" cy="4801314"/>
          </a:xfrm>
          <a:prstGeom prst="rect">
            <a:avLst/>
          </a:prstGeom>
          <a:noFill/>
        </p:spPr>
        <p:txBody>
          <a:bodyPr wrap="square" rtlCol="0">
            <a:spAutoFit/>
          </a:bodyPr>
          <a:lstStyle/>
          <a:p>
            <a:r>
              <a:rPr lang="en-US" dirty="0"/>
              <a:t>Flaggers shall wear high visibility safety apparel that meets class 2 or </a:t>
            </a:r>
            <a:r>
              <a:rPr lang="en-US" u="sng" dirty="0"/>
              <a:t>_</a:t>
            </a:r>
            <a:r>
              <a:rPr lang="en-US" dirty="0"/>
              <a:t> requirements of the ANSI 107-</a:t>
            </a:r>
            <a:r>
              <a:rPr lang="en-US" u="sng" dirty="0"/>
              <a:t>____</a:t>
            </a:r>
            <a:r>
              <a:rPr lang="en-US" dirty="0"/>
              <a:t> publication.  </a:t>
            </a:r>
          </a:p>
          <a:p>
            <a:r>
              <a:rPr lang="en-US" dirty="0"/>
              <a:t>a. </a:t>
            </a:r>
            <a:r>
              <a:rPr lang="en-US" dirty="0">
                <a:solidFill>
                  <a:srgbClr val="FF0000"/>
                </a:solidFill>
              </a:rPr>
              <a:t>3, 2004</a:t>
            </a:r>
            <a:r>
              <a:rPr lang="en-US" dirty="0"/>
              <a:t>		b. E, 2004	c. 1, 2015		d. 3, 2015</a:t>
            </a:r>
          </a:p>
          <a:p>
            <a:endParaRPr lang="en-US" dirty="0"/>
          </a:p>
          <a:p>
            <a:r>
              <a:rPr lang="en-US" dirty="0"/>
              <a:t>The retro-reflective safety material shall be designed to clearly identify the wearer as      a. a worker		b. an object	c. </a:t>
            </a:r>
            <a:r>
              <a:rPr lang="en-US" dirty="0">
                <a:solidFill>
                  <a:srgbClr val="FF0000"/>
                </a:solidFill>
              </a:rPr>
              <a:t>a person</a:t>
            </a:r>
            <a:r>
              <a:rPr lang="en-US" dirty="0"/>
              <a:t>	d. a statue</a:t>
            </a:r>
          </a:p>
          <a:p>
            <a:endParaRPr lang="en-US" dirty="0"/>
          </a:p>
          <a:p>
            <a:r>
              <a:rPr lang="en-US" dirty="0"/>
              <a:t>For nighttime flagging operations, employees are required to wear class </a:t>
            </a:r>
            <a:r>
              <a:rPr lang="en-US" u="sng" dirty="0"/>
              <a:t>__</a:t>
            </a:r>
            <a:r>
              <a:rPr lang="en-US" dirty="0"/>
              <a:t> pants or gaiters.</a:t>
            </a:r>
          </a:p>
          <a:p>
            <a:r>
              <a:rPr lang="en-US" dirty="0"/>
              <a:t>a. A	b. </a:t>
            </a:r>
            <a:r>
              <a:rPr lang="en-US" dirty="0">
                <a:solidFill>
                  <a:srgbClr val="FF0000"/>
                </a:solidFill>
              </a:rPr>
              <a:t>E</a:t>
            </a:r>
            <a:r>
              <a:rPr lang="en-US" dirty="0"/>
              <a:t>	c. D	d. 3</a:t>
            </a:r>
          </a:p>
          <a:p>
            <a:endParaRPr lang="en-US" dirty="0"/>
          </a:p>
          <a:p>
            <a:r>
              <a:rPr lang="en-US" dirty="0"/>
              <a:t>ANSI recommends a minimum of ___ square inches of reflective material on a hard hat for nighttime operations.</a:t>
            </a:r>
          </a:p>
          <a:p>
            <a:pPr marL="342900" indent="-342900">
              <a:buAutoNum type="alphaLcPeriod"/>
            </a:pPr>
            <a:r>
              <a:rPr lang="en-US" dirty="0"/>
              <a:t>5	b. 15	c. 12	d. 10</a:t>
            </a:r>
          </a:p>
          <a:p>
            <a:pPr marL="342900" indent="-342900">
              <a:buAutoNum type="alphaLcPeriod"/>
            </a:pPr>
            <a:endParaRPr lang="en-US" dirty="0"/>
          </a:p>
          <a:p>
            <a:r>
              <a:rPr lang="en-US" dirty="0"/>
              <a:t>Flag paddles should be at least </a:t>
            </a:r>
            <a:r>
              <a:rPr lang="en-US" u="sng" dirty="0"/>
              <a:t>___</a:t>
            </a:r>
            <a:r>
              <a:rPr lang="en-US" dirty="0"/>
              <a:t> inches with </a:t>
            </a:r>
            <a:r>
              <a:rPr lang="en-US" u="sng" dirty="0"/>
              <a:t>___ </a:t>
            </a:r>
            <a:r>
              <a:rPr lang="en-US" dirty="0"/>
              <a:t>inch letters.</a:t>
            </a:r>
          </a:p>
          <a:p>
            <a:r>
              <a:rPr lang="en-US" dirty="0"/>
              <a:t>a. </a:t>
            </a:r>
            <a:r>
              <a:rPr lang="en-US" dirty="0">
                <a:solidFill>
                  <a:srgbClr val="FF0000"/>
                </a:solidFill>
              </a:rPr>
              <a:t>18, 6</a:t>
            </a:r>
            <a:r>
              <a:rPr lang="en-US" dirty="0"/>
              <a:t>		b. 12, 5		c. 18, 4		d. 20, 16</a:t>
            </a:r>
          </a:p>
        </p:txBody>
      </p:sp>
    </p:spTree>
    <p:extLst>
      <p:ext uri="{BB962C8B-B14F-4D97-AF65-F5344CB8AC3E}">
        <p14:creationId xmlns:p14="http://schemas.microsoft.com/office/powerpoint/2010/main" val="420562041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85DE7EB1E4B34BA80AD1A49296B7C8" ma:contentTypeVersion="1" ma:contentTypeDescription="Create a new document." ma:contentTypeScope="" ma:versionID="9f69a2d314a571ac6455f5805bb44378">
  <xsd:schema xmlns:xsd="http://www.w3.org/2001/XMLSchema" xmlns:xs="http://www.w3.org/2001/XMLSchema" xmlns:p="http://schemas.microsoft.com/office/2006/metadata/properties" xmlns:ns2="1d3689e3-c01b-44ca-b5a8-99c582ad5855" targetNamespace="http://schemas.microsoft.com/office/2006/metadata/properties" ma:root="true" ma:fieldsID="e238c5233ec628a9f3b5abb1d5f5793e" ns2:_="">
    <xsd:import namespace="1d3689e3-c01b-44ca-b5a8-99c582ad5855"/>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3689e3-c01b-44ca-b5a8-99c582ad585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984AEB-997A-43C1-9DA4-387E9F8663A3}">
  <ds:schemaRefs>
    <ds:schemaRef ds:uri="http://purl.org/dc/elements/1.1/"/>
    <ds:schemaRef ds:uri="http://purl.org/dc/terms/"/>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1d3689e3-c01b-44ca-b5a8-99c582ad5855"/>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6D6E93D-A59E-4DF5-9E91-D28CB6E3D90C}">
  <ds:schemaRefs>
    <ds:schemaRef ds:uri="http://schemas.microsoft.com/sharepoint/v3/contenttype/forms"/>
  </ds:schemaRefs>
</ds:datastoreItem>
</file>

<file path=customXml/itemProps3.xml><?xml version="1.0" encoding="utf-8"?>
<ds:datastoreItem xmlns:ds="http://schemas.openxmlformats.org/officeDocument/2006/customXml" ds:itemID="{C9CD653B-613D-4920-81D4-E225EFD7DA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3689e3-c01b-44ca-b5a8-99c582ad58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27136</TotalTime>
  <Words>12925</Words>
  <Application>Microsoft Office PowerPoint</Application>
  <PresentationFormat>On-screen Show (4:3)</PresentationFormat>
  <Paragraphs>843</Paragraphs>
  <Slides>104</Slides>
  <Notes>104</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104</vt:i4>
      </vt:variant>
    </vt:vector>
  </HeadingPairs>
  <TitlesOfParts>
    <vt:vector size="118" baseType="lpstr">
      <vt:lpstr>Arial</vt:lpstr>
      <vt:lpstr>Arial Black</vt:lpstr>
      <vt:lpstr>Calibri</vt:lpstr>
      <vt:lpstr>Calibri Light</vt:lpstr>
      <vt:lpstr>Courier New</vt:lpstr>
      <vt:lpstr>Hobo Std</vt:lpstr>
      <vt:lpstr>Impact</vt:lpstr>
      <vt:lpstr>Tahoma</vt:lpstr>
      <vt:lpstr>Times New Roman</vt:lpstr>
      <vt:lpstr>Wingdings</vt:lpstr>
      <vt:lpstr>Wingdings 3</vt:lpstr>
      <vt:lpstr>Custom Design</vt:lpstr>
      <vt:lpstr>Retrospect</vt:lpstr>
      <vt:lpstr>CorelDRAW</vt:lpstr>
      <vt:lpstr>PowerPoint Presentation</vt:lpstr>
      <vt:lpstr>Course Objectives</vt:lpstr>
      <vt:lpstr>Discussion Topics </vt:lpstr>
      <vt:lpstr>PowerPoint Presentation</vt:lpstr>
      <vt:lpstr>Traffic Control Standards</vt:lpstr>
      <vt:lpstr>Engineering Policy Guidelines </vt:lpstr>
      <vt:lpstr>Training </vt:lpstr>
      <vt:lpstr>MISSOURI STANDARD SPECIFICATIONS FOR HIGHWAY CONSTRUCTION</vt:lpstr>
      <vt:lpstr>First quiz</vt:lpstr>
      <vt:lpstr>PowerPoint Presentation</vt:lpstr>
      <vt:lpstr>Flagger Guidelines</vt:lpstr>
      <vt:lpstr>Flagger Responsibilities</vt:lpstr>
      <vt:lpstr>Qualifications of a Flagger </vt:lpstr>
      <vt:lpstr>Flaggers Must Be</vt:lpstr>
      <vt:lpstr>Flaggers must be</vt:lpstr>
      <vt:lpstr>Flaggers must be</vt:lpstr>
      <vt:lpstr>Second quiz</vt:lpstr>
      <vt:lpstr>PowerPoint Presentation</vt:lpstr>
      <vt:lpstr>High-Visibility Safety Apparel</vt:lpstr>
      <vt:lpstr>High Visibility Safety Apparel</vt:lpstr>
      <vt:lpstr>PowerPoint Presentation</vt:lpstr>
      <vt:lpstr>PowerPoint Presentation</vt:lpstr>
      <vt:lpstr>Third quiz</vt:lpstr>
      <vt:lpstr>PowerPoint Presentation</vt:lpstr>
      <vt:lpstr>Stop/Slow Paddle</vt:lpstr>
      <vt:lpstr>PowerPoint Presentation</vt:lpstr>
      <vt:lpstr>Flagger Station</vt:lpstr>
      <vt:lpstr>Factors that Affect Sight Distance</vt:lpstr>
      <vt:lpstr>PowerPoint Presentation</vt:lpstr>
      <vt:lpstr>PowerPoint Presentation</vt:lpstr>
      <vt:lpstr>The flagger should stand alone, at least 100 ft. from:  Other workers Work vehicles Equipment</vt:lpstr>
      <vt:lpstr>Flagger Station</vt:lpstr>
      <vt:lpstr>Nighttime Flagging </vt:lpstr>
      <vt:lpstr>Nighttime Flagging</vt:lpstr>
      <vt:lpstr>Glare</vt:lpstr>
      <vt:lpstr>Fourth quiz</vt:lpstr>
      <vt:lpstr>Fourth quiz cont.</vt:lpstr>
      <vt:lpstr>PowerPoint Presentation</vt:lpstr>
      <vt:lpstr>Flagger Duration </vt:lpstr>
      <vt:lpstr>Flaggers Cannot Be Distracted:</vt:lpstr>
      <vt:lpstr>PowerPoint Presentation</vt:lpstr>
      <vt:lpstr>PowerPoint Presentation</vt:lpstr>
      <vt:lpstr>Step 1: Stopping Traffic</vt:lpstr>
      <vt:lpstr>Step 2: Traffic is Stopped</vt:lpstr>
      <vt:lpstr>When you arrive at Center Line</vt:lpstr>
      <vt:lpstr>Step 3: Preparing to Release Traffic</vt:lpstr>
      <vt:lpstr>Step 4: Releasing Traffic</vt:lpstr>
      <vt:lpstr>PowerPoint Presentation</vt:lpstr>
      <vt:lpstr>Fifth quiz</vt:lpstr>
      <vt:lpstr>PowerPoint Presentation</vt:lpstr>
      <vt:lpstr>Flagger Communication Rule </vt:lpstr>
      <vt:lpstr>Emergency Vehicles</vt:lpstr>
      <vt:lpstr>How Do Flaggers Communicate to Each Other? </vt:lpstr>
      <vt:lpstr>Communication Devices</vt:lpstr>
      <vt:lpstr>Sixth quiz</vt:lpstr>
      <vt:lpstr>PowerPoint Presentation</vt:lpstr>
      <vt:lpstr>PowerPoint Presentation</vt:lpstr>
      <vt:lpstr>PowerPoint Presentation</vt:lpstr>
      <vt:lpstr>Advance/Additional Flaggers</vt:lpstr>
      <vt:lpstr>PowerPoint Presentation</vt:lpstr>
      <vt:lpstr>Seventh quiz</vt:lpstr>
      <vt:lpstr>PowerPoint Presentation</vt:lpstr>
      <vt:lpstr>PowerPoint Presentation</vt:lpstr>
      <vt:lpstr>PowerPoint Presentation</vt:lpstr>
      <vt:lpstr>PowerPoint Presentation</vt:lpstr>
      <vt:lpstr>PowerPoint Presentation</vt:lpstr>
      <vt:lpstr>Channelizers</vt:lpstr>
      <vt:lpstr>Eighth quiz</vt:lpstr>
      <vt:lpstr>Eighth quiz cont.</vt:lpstr>
      <vt:lpstr>Additional Considerations</vt:lpstr>
      <vt:lpstr>PowerPoint Presentation</vt:lpstr>
      <vt:lpstr>Pilot Vehicle</vt:lpstr>
      <vt:lpstr>Automated Flagger Assistance Devices (AFAD)</vt:lpstr>
      <vt:lpstr>PowerPoint Presentation</vt:lpstr>
      <vt:lpstr>Work Zone Inspections</vt:lpstr>
      <vt:lpstr>Protecting Yourself  And Co-workers</vt:lpstr>
      <vt:lpstr>Ninth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Review</vt:lpstr>
      <vt:lpstr>So We Go Home Safe</vt:lpstr>
      <vt:lpstr>Final Test</vt:lpstr>
      <vt:lpstr>Final Test Cont.</vt:lpstr>
      <vt:lpstr>Final Test Cont.</vt:lpstr>
      <vt:lpstr>Final Test Cont.</vt:lpstr>
      <vt:lpstr>Final Test Cont.</vt:lpstr>
      <vt:lpstr>Final Test Cont.</vt:lpstr>
      <vt:lpstr>Final Test Cont.</vt:lpstr>
      <vt:lpstr>Final Test Cont.</vt:lpstr>
      <vt:lpstr>Final Test Cont.</vt:lpstr>
    </vt:vector>
  </TitlesOfParts>
  <Company>MoDOT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Taylor H. Brune</cp:lastModifiedBy>
  <cp:revision>124</cp:revision>
  <dcterms:created xsi:type="dcterms:W3CDTF">2016-04-21T13:42:28Z</dcterms:created>
  <dcterms:modified xsi:type="dcterms:W3CDTF">2021-03-10T21:48:37Z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0x0101007C85DE7EB1E4B34BA80AD1A49296B7C8</vt:lpwstr>
  </property>
</Properties>
</file>